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60" r:id="rId4"/>
    <p:sldId id="261" r:id="rId5"/>
    <p:sldId id="268" r:id="rId6"/>
    <p:sldId id="271" r:id="rId7"/>
    <p:sldId id="280" r:id="rId8"/>
    <p:sldId id="281" r:id="rId9"/>
    <p:sldId id="262" r:id="rId10"/>
    <p:sldId id="263" r:id="rId11"/>
  </p:sldIdLst>
  <p:sldSz cx="15125700" cy="7562850"/>
  <p:notesSz cx="151257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9694" autoAdjust="0"/>
  </p:normalViewPr>
  <p:slideViewPr>
    <p:cSldViewPr>
      <p:cViewPr varScale="1">
        <p:scale>
          <a:sx n="39" d="100"/>
          <a:sy n="39" d="100"/>
        </p:scale>
        <p:origin x="1560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54788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567738" y="0"/>
            <a:ext cx="6554787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B5F0D-4E11-4F9A-BE6C-80DA5FEC4462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011738" y="946150"/>
            <a:ext cx="5102225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12888" y="3640138"/>
            <a:ext cx="12099925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6554788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567738" y="7183438"/>
            <a:ext cx="6554787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67C0A-CC7F-4B0A-8318-620AC57DC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026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67C0A-CC7F-4B0A-8318-620AC57DCD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867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67C0A-CC7F-4B0A-8318-620AC57DCD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53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67C0A-CC7F-4B0A-8318-620AC57DCD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036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2344483"/>
            <a:ext cx="6428422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4235196"/>
            <a:ext cx="5293995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1739455"/>
            <a:ext cx="328983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1739455"/>
            <a:ext cx="328983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6627" y="899526"/>
            <a:ext cx="1739900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99181" y="3347467"/>
            <a:ext cx="3512820" cy="1631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7033450"/>
            <a:ext cx="242011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7033450"/>
            <a:ext cx="1739455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7033450"/>
            <a:ext cx="1739455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20950" y="1"/>
            <a:ext cx="10083800" cy="1733153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0" y="1571244"/>
                </a:moveTo>
                <a:lnTo>
                  <a:pt x="9144000" y="1571244"/>
                </a:lnTo>
                <a:lnTo>
                  <a:pt x="9144000" y="0"/>
                </a:lnTo>
                <a:lnTo>
                  <a:pt x="0" y="0"/>
                </a:lnTo>
                <a:lnTo>
                  <a:pt x="0" y="1571244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sz="198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14650" y="228636"/>
            <a:ext cx="9220200" cy="845138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14006">
              <a:spcBef>
                <a:spcPts val="110"/>
              </a:spcBef>
            </a:pPr>
            <a:r>
              <a:rPr sz="5400" b="1" spc="-6" dirty="0">
                <a:solidFill>
                  <a:schemeClr val="bg1"/>
                </a:solidFill>
                <a:latin typeface="Myriad Pro"/>
                <a:cs typeface="Arial"/>
              </a:rPr>
              <a:t>Human Resources</a:t>
            </a:r>
            <a:r>
              <a:rPr sz="5400" b="1" spc="-44" dirty="0">
                <a:solidFill>
                  <a:schemeClr val="bg1"/>
                </a:solidFill>
                <a:latin typeface="Myriad Pro"/>
                <a:cs typeface="Arial"/>
              </a:rPr>
              <a:t> </a:t>
            </a:r>
            <a:r>
              <a:rPr sz="5400" b="1" spc="-6" dirty="0">
                <a:solidFill>
                  <a:schemeClr val="bg1"/>
                </a:solidFill>
                <a:latin typeface="Myriad Pro"/>
                <a:cs typeface="Arial"/>
              </a:rPr>
              <a:t>Updates</a:t>
            </a:r>
            <a:endParaRPr sz="5400" b="1" dirty="0">
              <a:solidFill>
                <a:schemeClr val="bg1"/>
              </a:solidFill>
              <a:latin typeface="Myriad Pro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20951" y="1732733"/>
            <a:ext cx="10083799" cy="40839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85"/>
          </a:p>
        </p:txBody>
      </p:sp>
      <p:sp>
        <p:nvSpPr>
          <p:cNvPr id="5" name="object 5"/>
          <p:cNvSpPr/>
          <p:nvPr/>
        </p:nvSpPr>
        <p:spPr>
          <a:xfrm>
            <a:off x="2520950" y="5816672"/>
            <a:ext cx="10083800" cy="1746458"/>
          </a:xfrm>
          <a:custGeom>
            <a:avLst/>
            <a:gdLst/>
            <a:ahLst/>
            <a:cxnLst/>
            <a:rect l="l" t="t" r="r" b="b"/>
            <a:pathLst>
              <a:path w="9144000" h="1583690">
                <a:moveTo>
                  <a:pt x="0" y="1583436"/>
                </a:moveTo>
                <a:lnTo>
                  <a:pt x="9144000" y="1583436"/>
                </a:lnTo>
                <a:lnTo>
                  <a:pt x="9144000" y="0"/>
                </a:lnTo>
                <a:lnTo>
                  <a:pt x="0" y="0"/>
                </a:lnTo>
                <a:lnTo>
                  <a:pt x="0" y="1583436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sz="1985"/>
          </a:p>
        </p:txBody>
      </p:sp>
      <p:sp>
        <p:nvSpPr>
          <p:cNvPr id="6" name="object 6"/>
          <p:cNvSpPr txBox="1"/>
          <p:nvPr/>
        </p:nvSpPr>
        <p:spPr>
          <a:xfrm>
            <a:off x="5396654" y="6123613"/>
            <a:ext cx="4415164" cy="760821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14006">
              <a:spcBef>
                <a:spcPts val="110"/>
              </a:spcBef>
            </a:pPr>
            <a:r>
              <a:rPr sz="4852" spc="-6" dirty="0">
                <a:solidFill>
                  <a:srgbClr val="FFFFFF"/>
                </a:solidFill>
                <a:latin typeface="Arial"/>
                <a:cs typeface="Arial"/>
              </a:rPr>
              <a:t>December</a:t>
            </a:r>
            <a:r>
              <a:rPr sz="4852" spc="-7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52" spc="-6" dirty="0">
                <a:solidFill>
                  <a:srgbClr val="FFFFFF"/>
                </a:solidFill>
                <a:latin typeface="Arial"/>
                <a:cs typeface="Arial"/>
              </a:rPr>
              <a:t>2019</a:t>
            </a:r>
            <a:endParaRPr sz="4852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BE49F6D-DC5B-4923-A794-A98687E3A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203" y="0"/>
            <a:ext cx="14193294" cy="756285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66203" y="1"/>
            <a:ext cx="14193294" cy="1733153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0" y="1571244"/>
                </a:moveTo>
                <a:lnTo>
                  <a:pt x="9144000" y="1571244"/>
                </a:lnTo>
                <a:lnTo>
                  <a:pt x="9144000" y="0"/>
                </a:lnTo>
                <a:lnTo>
                  <a:pt x="0" y="0"/>
                </a:lnTo>
                <a:lnTo>
                  <a:pt x="0" y="1571244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pPr defTabSz="1008400"/>
            <a:endParaRPr sz="198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13502" y="168133"/>
            <a:ext cx="7683148" cy="1432693"/>
          </a:xfrm>
          <a:prstGeom prst="rect">
            <a:avLst/>
          </a:prstGeom>
        </p:spPr>
        <p:txBody>
          <a:bodyPr vert="horz" wrap="square" lIns="0" tIns="98037" rIns="0" bIns="0" rtlCol="0">
            <a:spAutoFit/>
          </a:bodyPr>
          <a:lstStyle/>
          <a:p>
            <a:pPr marL="14006" marR="5602" indent="668065" algn="l">
              <a:lnSpc>
                <a:spcPts val="5238"/>
              </a:lnSpc>
              <a:spcBef>
                <a:spcPts val="772"/>
              </a:spcBef>
            </a:pPr>
            <a:br>
              <a:rPr lang="en-US" sz="4852" b="1" spc="-6" dirty="0">
                <a:latin typeface="Myriad Pro"/>
              </a:rPr>
            </a:br>
            <a:r>
              <a:rPr lang="en-US" sz="4852" b="1" i="0" spc="-6" dirty="0">
                <a:solidFill>
                  <a:schemeClr val="bg1"/>
                </a:solidFill>
                <a:latin typeface="Myriad Pro"/>
              </a:rPr>
              <a:t>HR Focus…Going Forward</a:t>
            </a:r>
            <a:endParaRPr sz="4852" b="1" i="0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3752851" y="2025164"/>
            <a:ext cx="10286999" cy="4137197"/>
          </a:xfrm>
          <a:prstGeom prst="rect">
            <a:avLst/>
          </a:prstGeom>
        </p:spPr>
        <p:txBody>
          <a:bodyPr vert="horz" wrap="square" lIns="0" tIns="14706" rIns="0" bIns="0" rtlCol="0">
            <a:spAutoFit/>
          </a:bodyPr>
          <a:lstStyle/>
          <a:p>
            <a:pPr marL="385853" marR="5602">
              <a:spcBef>
                <a:spcPts val="116"/>
              </a:spcBef>
            </a:pPr>
            <a:r>
              <a:rPr sz="3200" spc="-39" dirty="0">
                <a:latin typeface="Myriad Pro"/>
              </a:rPr>
              <a:t>Teaching </a:t>
            </a:r>
            <a:r>
              <a:rPr sz="3200" dirty="0">
                <a:latin typeface="Myriad Pro"/>
              </a:rPr>
              <a:t>and </a:t>
            </a:r>
            <a:r>
              <a:rPr sz="3200" spc="-6" dirty="0">
                <a:latin typeface="Myriad Pro"/>
              </a:rPr>
              <a:t>Classified </a:t>
            </a:r>
            <a:r>
              <a:rPr sz="3200" spc="-17" dirty="0">
                <a:latin typeface="Myriad Pro"/>
              </a:rPr>
              <a:t>Staff </a:t>
            </a:r>
            <a:r>
              <a:rPr sz="3200" spc="-22" dirty="0">
                <a:latin typeface="Myriad Pro"/>
              </a:rPr>
              <a:t>diversity, </a:t>
            </a:r>
            <a:r>
              <a:rPr sz="3200" dirty="0">
                <a:latin typeface="Myriad Pro"/>
              </a:rPr>
              <a:t>inclusion  and</a:t>
            </a:r>
            <a:r>
              <a:rPr sz="3200" spc="-6" dirty="0">
                <a:latin typeface="Myriad Pro"/>
              </a:rPr>
              <a:t> </a:t>
            </a:r>
            <a:r>
              <a:rPr sz="3200" dirty="0">
                <a:latin typeface="Myriad Pro"/>
              </a:rPr>
              <a:t>engagement</a:t>
            </a:r>
          </a:p>
          <a:p>
            <a:pPr marL="385853"/>
            <a:endParaRPr lang="en-US" sz="3200" dirty="0">
              <a:latin typeface="Myriad Pro"/>
            </a:endParaRPr>
          </a:p>
          <a:p>
            <a:pPr marL="385853"/>
            <a:r>
              <a:rPr sz="3200" spc="-6" dirty="0">
                <a:latin typeface="Myriad Pro"/>
              </a:rPr>
              <a:t>Substitute </a:t>
            </a:r>
            <a:r>
              <a:rPr sz="3200" dirty="0">
                <a:latin typeface="Myriad Pro"/>
              </a:rPr>
              <a:t>teacher</a:t>
            </a:r>
            <a:r>
              <a:rPr sz="3200" spc="-22" dirty="0">
                <a:latin typeface="Myriad Pro"/>
              </a:rPr>
              <a:t> </a:t>
            </a:r>
            <a:r>
              <a:rPr sz="3200" dirty="0">
                <a:latin typeface="Myriad Pro"/>
              </a:rPr>
              <a:t>initiatives</a:t>
            </a:r>
          </a:p>
          <a:p>
            <a:pPr marL="385853" marR="1469183">
              <a:lnSpc>
                <a:spcPct val="239000"/>
              </a:lnSpc>
            </a:pPr>
            <a:r>
              <a:rPr sz="3200" spc="-6" dirty="0">
                <a:latin typeface="Myriad Pro"/>
              </a:rPr>
              <a:t>Electronic time </a:t>
            </a:r>
            <a:r>
              <a:rPr sz="3200" dirty="0">
                <a:latin typeface="Myriad Pro"/>
              </a:rPr>
              <a:t>and attendance system  </a:t>
            </a:r>
            <a:endParaRPr lang="en-US" sz="3200" dirty="0">
              <a:latin typeface="Myriad Pro"/>
            </a:endParaRPr>
          </a:p>
          <a:p>
            <a:pPr marL="385853" marR="1469183">
              <a:lnSpc>
                <a:spcPct val="239000"/>
              </a:lnSpc>
            </a:pPr>
            <a:r>
              <a:rPr sz="3200" dirty="0">
                <a:latin typeface="Myriad Pro"/>
              </a:rPr>
              <a:t>Increasing</a:t>
            </a:r>
            <a:r>
              <a:rPr lang="en-US" sz="3200" dirty="0">
                <a:latin typeface="Myriad Pro"/>
              </a:rPr>
              <a:t> </a:t>
            </a:r>
            <a:r>
              <a:rPr sz="3200" dirty="0">
                <a:latin typeface="Myriad Pro"/>
              </a:rPr>
              <a:t>minimum </a:t>
            </a:r>
            <a:r>
              <a:rPr sz="3200" spc="-6" dirty="0">
                <a:latin typeface="Myriad Pro"/>
              </a:rPr>
              <a:t>starting</a:t>
            </a:r>
            <a:r>
              <a:rPr sz="3200" spc="-72" dirty="0">
                <a:latin typeface="Myriad Pro"/>
              </a:rPr>
              <a:t> </a:t>
            </a:r>
            <a:r>
              <a:rPr sz="3200" dirty="0">
                <a:latin typeface="Myriad Pro"/>
              </a:rPr>
              <a:t>salary</a:t>
            </a:r>
          </a:p>
        </p:txBody>
      </p:sp>
      <p:sp>
        <p:nvSpPr>
          <p:cNvPr id="5" name="object 5"/>
          <p:cNvSpPr/>
          <p:nvPr/>
        </p:nvSpPr>
        <p:spPr>
          <a:xfrm>
            <a:off x="2914650" y="2091034"/>
            <a:ext cx="698852" cy="710161"/>
          </a:xfrm>
          <a:custGeom>
            <a:avLst/>
            <a:gdLst/>
            <a:ahLst/>
            <a:cxnLst/>
            <a:rect l="l" t="t" r="r" b="b"/>
            <a:pathLst>
              <a:path w="727075" h="762000">
                <a:moveTo>
                  <a:pt x="363474" y="0"/>
                </a:moveTo>
                <a:lnTo>
                  <a:pt x="0" y="381000"/>
                </a:lnTo>
                <a:lnTo>
                  <a:pt x="363474" y="762000"/>
                </a:lnTo>
                <a:lnTo>
                  <a:pt x="726948" y="381000"/>
                </a:lnTo>
                <a:lnTo>
                  <a:pt x="36347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pPr defTabSz="1008400"/>
            <a:endParaRPr sz="198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13675D-54B4-46C2-8568-CC50C0E4294E}"/>
              </a:ext>
            </a:extLst>
          </p:cNvPr>
          <p:cNvSpPr txBox="1"/>
          <p:nvPr/>
        </p:nvSpPr>
        <p:spPr>
          <a:xfrm>
            <a:off x="3752850" y="6919155"/>
            <a:ext cx="8159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Recruiting &amp; Hiring		    Developing		  Retaining</a:t>
            </a:r>
          </a:p>
        </p:txBody>
      </p:sp>
      <p:sp>
        <p:nvSpPr>
          <p:cNvPr id="14" name="object 22">
            <a:extLst>
              <a:ext uri="{FF2B5EF4-FFF2-40B4-BE49-F238E27FC236}">
                <a16:creationId xmlns:a16="http://schemas.microsoft.com/office/drawing/2014/main" id="{4AB22BAD-E84B-41FD-8D32-165619B14A95}"/>
              </a:ext>
            </a:extLst>
          </p:cNvPr>
          <p:cNvSpPr/>
          <p:nvPr/>
        </p:nvSpPr>
        <p:spPr>
          <a:xfrm>
            <a:off x="4278289" y="6274016"/>
            <a:ext cx="828196" cy="689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2199458C-849B-4EBC-BB87-BFFAFC7FFA36}"/>
              </a:ext>
            </a:extLst>
          </p:cNvPr>
          <p:cNvSpPr/>
          <p:nvPr/>
        </p:nvSpPr>
        <p:spPr>
          <a:xfrm>
            <a:off x="6890317" y="6295403"/>
            <a:ext cx="828196" cy="689196"/>
          </a:xfrm>
          <a:custGeom>
            <a:avLst/>
            <a:gdLst/>
            <a:ahLst/>
            <a:cxnLst/>
            <a:rect l="l" t="t" r="r" b="b"/>
            <a:pathLst>
              <a:path w="1196340" h="1181100">
                <a:moveTo>
                  <a:pt x="598170" y="0"/>
                </a:moveTo>
                <a:lnTo>
                  <a:pt x="549110" y="1957"/>
                </a:lnTo>
                <a:lnTo>
                  <a:pt x="501142" y="7729"/>
                </a:lnTo>
                <a:lnTo>
                  <a:pt x="454421" y="17163"/>
                </a:lnTo>
                <a:lnTo>
                  <a:pt x="409100" y="30106"/>
                </a:lnTo>
                <a:lnTo>
                  <a:pt x="365333" y="46408"/>
                </a:lnTo>
                <a:lnTo>
                  <a:pt x="323274" y="65916"/>
                </a:lnTo>
                <a:lnTo>
                  <a:pt x="283077" y="88478"/>
                </a:lnTo>
                <a:lnTo>
                  <a:pt x="244896" y="113942"/>
                </a:lnTo>
                <a:lnTo>
                  <a:pt x="208885" y="142156"/>
                </a:lnTo>
                <a:lnTo>
                  <a:pt x="175198" y="172969"/>
                </a:lnTo>
                <a:lnTo>
                  <a:pt x="143988" y="206227"/>
                </a:lnTo>
                <a:lnTo>
                  <a:pt x="115410" y="241780"/>
                </a:lnTo>
                <a:lnTo>
                  <a:pt x="89618" y="279474"/>
                </a:lnTo>
                <a:lnTo>
                  <a:pt x="66765" y="319159"/>
                </a:lnTo>
                <a:lnTo>
                  <a:pt x="47006" y="360682"/>
                </a:lnTo>
                <a:lnTo>
                  <a:pt x="30494" y="403891"/>
                </a:lnTo>
                <a:lnTo>
                  <a:pt x="17384" y="448634"/>
                </a:lnTo>
                <a:lnTo>
                  <a:pt x="7828" y="494760"/>
                </a:lnTo>
                <a:lnTo>
                  <a:pt x="1982" y="542116"/>
                </a:lnTo>
                <a:lnTo>
                  <a:pt x="0" y="590550"/>
                </a:lnTo>
                <a:lnTo>
                  <a:pt x="1982" y="638983"/>
                </a:lnTo>
                <a:lnTo>
                  <a:pt x="7828" y="686339"/>
                </a:lnTo>
                <a:lnTo>
                  <a:pt x="17384" y="732465"/>
                </a:lnTo>
                <a:lnTo>
                  <a:pt x="30494" y="777208"/>
                </a:lnTo>
                <a:lnTo>
                  <a:pt x="47006" y="820417"/>
                </a:lnTo>
                <a:lnTo>
                  <a:pt x="66765" y="861940"/>
                </a:lnTo>
                <a:lnTo>
                  <a:pt x="89618" y="901625"/>
                </a:lnTo>
                <a:lnTo>
                  <a:pt x="115410" y="939319"/>
                </a:lnTo>
                <a:lnTo>
                  <a:pt x="143988" y="974872"/>
                </a:lnTo>
                <a:lnTo>
                  <a:pt x="175198" y="1008130"/>
                </a:lnTo>
                <a:lnTo>
                  <a:pt x="208885" y="1038943"/>
                </a:lnTo>
                <a:lnTo>
                  <a:pt x="244896" y="1067157"/>
                </a:lnTo>
                <a:lnTo>
                  <a:pt x="283077" y="1092621"/>
                </a:lnTo>
                <a:lnTo>
                  <a:pt x="323274" y="1115183"/>
                </a:lnTo>
                <a:lnTo>
                  <a:pt x="365333" y="1134691"/>
                </a:lnTo>
                <a:lnTo>
                  <a:pt x="409100" y="1150993"/>
                </a:lnTo>
                <a:lnTo>
                  <a:pt x="454421" y="1163936"/>
                </a:lnTo>
                <a:lnTo>
                  <a:pt x="501142" y="1173370"/>
                </a:lnTo>
                <a:lnTo>
                  <a:pt x="549110" y="1179142"/>
                </a:lnTo>
                <a:lnTo>
                  <a:pt x="598170" y="1181100"/>
                </a:lnTo>
                <a:lnTo>
                  <a:pt x="647229" y="1179142"/>
                </a:lnTo>
                <a:lnTo>
                  <a:pt x="695197" y="1173370"/>
                </a:lnTo>
                <a:lnTo>
                  <a:pt x="741918" y="1163936"/>
                </a:lnTo>
                <a:lnTo>
                  <a:pt x="787239" y="1150993"/>
                </a:lnTo>
                <a:lnTo>
                  <a:pt x="831006" y="1134691"/>
                </a:lnTo>
                <a:lnTo>
                  <a:pt x="873065" y="1115183"/>
                </a:lnTo>
                <a:lnTo>
                  <a:pt x="913262" y="1092621"/>
                </a:lnTo>
                <a:lnTo>
                  <a:pt x="951443" y="1067157"/>
                </a:lnTo>
                <a:lnTo>
                  <a:pt x="987454" y="1038943"/>
                </a:lnTo>
                <a:lnTo>
                  <a:pt x="1021141" y="1008130"/>
                </a:lnTo>
                <a:lnTo>
                  <a:pt x="1052351" y="974872"/>
                </a:lnTo>
                <a:lnTo>
                  <a:pt x="1080929" y="939319"/>
                </a:lnTo>
                <a:lnTo>
                  <a:pt x="1106721" y="901625"/>
                </a:lnTo>
                <a:lnTo>
                  <a:pt x="1129574" y="861940"/>
                </a:lnTo>
                <a:lnTo>
                  <a:pt x="1149333" y="820417"/>
                </a:lnTo>
                <a:lnTo>
                  <a:pt x="1165845" y="777208"/>
                </a:lnTo>
                <a:lnTo>
                  <a:pt x="1178955" y="732465"/>
                </a:lnTo>
                <a:lnTo>
                  <a:pt x="1188511" y="686339"/>
                </a:lnTo>
                <a:lnTo>
                  <a:pt x="1194357" y="638983"/>
                </a:lnTo>
                <a:lnTo>
                  <a:pt x="1196340" y="590550"/>
                </a:lnTo>
                <a:lnTo>
                  <a:pt x="1194357" y="542116"/>
                </a:lnTo>
                <a:lnTo>
                  <a:pt x="1188511" y="494760"/>
                </a:lnTo>
                <a:lnTo>
                  <a:pt x="1178955" y="448634"/>
                </a:lnTo>
                <a:lnTo>
                  <a:pt x="1165845" y="403891"/>
                </a:lnTo>
                <a:lnTo>
                  <a:pt x="1149333" y="360682"/>
                </a:lnTo>
                <a:lnTo>
                  <a:pt x="1129574" y="319159"/>
                </a:lnTo>
                <a:lnTo>
                  <a:pt x="1106721" y="279474"/>
                </a:lnTo>
                <a:lnTo>
                  <a:pt x="1080929" y="241780"/>
                </a:lnTo>
                <a:lnTo>
                  <a:pt x="1052351" y="206227"/>
                </a:lnTo>
                <a:lnTo>
                  <a:pt x="1021141" y="172969"/>
                </a:lnTo>
                <a:lnTo>
                  <a:pt x="987454" y="142156"/>
                </a:lnTo>
                <a:lnTo>
                  <a:pt x="951443" y="113942"/>
                </a:lnTo>
                <a:lnTo>
                  <a:pt x="913262" y="88478"/>
                </a:lnTo>
                <a:lnTo>
                  <a:pt x="873065" y="65916"/>
                </a:lnTo>
                <a:lnTo>
                  <a:pt x="831006" y="46408"/>
                </a:lnTo>
                <a:lnTo>
                  <a:pt x="787239" y="30106"/>
                </a:lnTo>
                <a:lnTo>
                  <a:pt x="741918" y="17163"/>
                </a:lnTo>
                <a:lnTo>
                  <a:pt x="695197" y="7729"/>
                </a:lnTo>
                <a:lnTo>
                  <a:pt x="647229" y="1957"/>
                </a:lnTo>
                <a:lnTo>
                  <a:pt x="59817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3B4F38D-2571-4350-9537-DB4DCF849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5808" y="6340606"/>
            <a:ext cx="677214" cy="5785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3DB05D0-2D08-4542-866F-26FADBF1C8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5650" y="6422571"/>
            <a:ext cx="381000" cy="3768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0CE58DF-6702-4A0F-8C53-6023F660FB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4050" y="6340606"/>
            <a:ext cx="712334" cy="6549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F1D078C-3E9F-4C91-A7B5-DB80E68D31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5618" y="6388286"/>
            <a:ext cx="569198" cy="57854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44302E6-816F-4A9E-87B9-D2E6296818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3400" y="6521346"/>
            <a:ext cx="304800" cy="3353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6BB2864-8A28-45FF-8320-C6D9749830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12401" y="3435487"/>
            <a:ext cx="701101" cy="71329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F39F787-F424-4A67-B6DC-CB377AA233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12401" y="4426426"/>
            <a:ext cx="701101" cy="71329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113342-CF34-4333-B310-A2E94B8CC8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12400" y="5376801"/>
            <a:ext cx="701101" cy="7132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6896" y="0"/>
            <a:ext cx="14643901" cy="75600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0994" y="468020"/>
            <a:ext cx="14679294" cy="6645909"/>
          </a:xfrm>
          <a:custGeom>
            <a:avLst/>
            <a:gdLst/>
            <a:ahLst/>
            <a:cxnLst/>
            <a:rect l="l" t="t" r="r" b="b"/>
            <a:pathLst>
              <a:path w="14679294" h="6645909">
                <a:moveTo>
                  <a:pt x="0" y="6645592"/>
                </a:moveTo>
                <a:lnTo>
                  <a:pt x="14678990" y="6645592"/>
                </a:lnTo>
                <a:lnTo>
                  <a:pt x="14678990" y="0"/>
                </a:lnTo>
                <a:lnTo>
                  <a:pt x="0" y="0"/>
                </a:lnTo>
                <a:lnTo>
                  <a:pt x="0" y="6645592"/>
                </a:lnTo>
                <a:close/>
              </a:path>
            </a:pathLst>
          </a:custGeom>
          <a:solidFill>
            <a:srgbClr val="2623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87299" y="2102511"/>
            <a:ext cx="6184900" cy="386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20"/>
              </a:lnSpc>
              <a:spcBef>
                <a:spcPts val="100"/>
              </a:spcBef>
            </a:pP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Albemarle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County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Public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Schools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(ACPS)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serve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13,972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students </a:t>
            </a:r>
            <a:r>
              <a:rPr sz="1200" spc="9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1200"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preschool through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ts val="1420"/>
              </a:lnSpc>
            </a:pP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grade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12. </a:t>
            </a:r>
            <a:r>
              <a:rPr sz="1200" spc="105" dirty="0">
                <a:solidFill>
                  <a:srgbClr val="FFFFFF"/>
                </a:solidFill>
                <a:latin typeface="Calibri"/>
                <a:cs typeface="Calibri"/>
              </a:rPr>
              <a:t>Our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school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division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includes</a:t>
            </a:r>
            <a:r>
              <a:rPr sz="12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7299" y="2636063"/>
            <a:ext cx="5788025" cy="742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1420"/>
              </a:lnSpc>
              <a:spcBef>
                <a:spcPts val="100"/>
              </a:spcBef>
              <a:buChar char="•"/>
              <a:tabLst>
                <a:tab pos="240665" algn="l"/>
                <a:tab pos="241300" algn="l"/>
              </a:tabLst>
            </a:pP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15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elementary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schools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(PK-5)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ts val="1400"/>
              </a:lnSpc>
              <a:buChar char="•"/>
              <a:tabLst>
                <a:tab pos="240665" algn="l"/>
                <a:tab pos="241300" algn="l"/>
              </a:tabLst>
            </a:pP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6 middle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schools,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including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1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charter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middle school</a:t>
            </a:r>
            <a:r>
              <a:rPr sz="1200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Calibri"/>
                <a:cs typeface="Calibri"/>
              </a:rPr>
              <a:t>(6-8)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ts val="1400"/>
              </a:lnSpc>
              <a:buChar char="•"/>
              <a:tabLst>
                <a:tab pos="240665" algn="l"/>
                <a:tab pos="241300" algn="l"/>
              </a:tabLst>
            </a:pP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schools,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including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charter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school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Calibri"/>
                <a:cs typeface="Calibri"/>
              </a:rPr>
              <a:t>(9-12)</a:t>
            </a:r>
            <a:endParaRPr sz="1200">
              <a:latin typeface="Calibri"/>
              <a:cs typeface="Calibri"/>
            </a:endParaRPr>
          </a:p>
          <a:p>
            <a:pPr marL="2755900" lvl="1" indent="-331470">
              <a:lnSpc>
                <a:spcPts val="1420"/>
              </a:lnSpc>
              <a:buChar char="•"/>
              <a:tabLst>
                <a:tab pos="2755265" algn="l"/>
                <a:tab pos="2755900" algn="l"/>
              </a:tabLst>
            </a:pP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3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science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technology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academies</a:t>
            </a:r>
            <a:r>
              <a:rPr sz="1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Calibri"/>
                <a:cs typeface="Calibri"/>
              </a:rPr>
              <a:t>(9-12)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3535" indent="-330835">
              <a:lnSpc>
                <a:spcPts val="1420"/>
              </a:lnSpc>
              <a:spcBef>
                <a:spcPts val="100"/>
              </a:spcBef>
              <a:buChar char="•"/>
              <a:tabLst>
                <a:tab pos="343535" algn="l"/>
                <a:tab pos="344170" algn="l"/>
              </a:tabLst>
            </a:pPr>
            <a:r>
              <a:rPr spc="75" dirty="0"/>
              <a:t>1 </a:t>
            </a:r>
            <a:r>
              <a:rPr spc="80" dirty="0"/>
              <a:t>high </a:t>
            </a:r>
            <a:r>
              <a:rPr spc="75" dirty="0"/>
              <a:t>school </a:t>
            </a:r>
            <a:r>
              <a:rPr spc="65" dirty="0"/>
              <a:t>center specializing in</a:t>
            </a:r>
            <a:r>
              <a:rPr spc="-145" dirty="0"/>
              <a:t> </a:t>
            </a:r>
            <a:r>
              <a:rPr spc="60" dirty="0"/>
              <a:t>project</a:t>
            </a:r>
          </a:p>
          <a:p>
            <a:pPr marL="368935">
              <a:lnSpc>
                <a:spcPts val="1400"/>
              </a:lnSpc>
            </a:pPr>
            <a:r>
              <a:rPr spc="95" dirty="0"/>
              <a:t>based </a:t>
            </a:r>
            <a:r>
              <a:rPr spc="75" dirty="0"/>
              <a:t>learning</a:t>
            </a:r>
            <a:r>
              <a:rPr spc="-20" dirty="0"/>
              <a:t> </a:t>
            </a:r>
            <a:r>
              <a:rPr spc="35" dirty="0"/>
              <a:t>(9-12)</a:t>
            </a:r>
          </a:p>
          <a:p>
            <a:pPr marL="343535" indent="-330835">
              <a:lnSpc>
                <a:spcPts val="1400"/>
              </a:lnSpc>
              <a:buChar char="•"/>
              <a:tabLst>
                <a:tab pos="343535" algn="l"/>
                <a:tab pos="344170" algn="l"/>
              </a:tabLst>
            </a:pPr>
            <a:r>
              <a:rPr spc="75" dirty="0"/>
              <a:t>1 </a:t>
            </a:r>
            <a:r>
              <a:rPr spc="70" dirty="0"/>
              <a:t>education </a:t>
            </a:r>
            <a:r>
              <a:rPr spc="65" dirty="0"/>
              <a:t>center specializing in</a:t>
            </a:r>
            <a:r>
              <a:rPr spc="-100" dirty="0"/>
              <a:t> </a:t>
            </a:r>
            <a:r>
              <a:rPr spc="65" dirty="0"/>
              <a:t>short-term</a:t>
            </a:r>
          </a:p>
          <a:p>
            <a:pPr marL="368935">
              <a:lnSpc>
                <a:spcPts val="1400"/>
              </a:lnSpc>
            </a:pPr>
            <a:r>
              <a:rPr spc="65" dirty="0"/>
              <a:t>intervention</a:t>
            </a:r>
            <a:r>
              <a:rPr spc="35" dirty="0"/>
              <a:t> (6-12)</a:t>
            </a:r>
          </a:p>
          <a:p>
            <a:pPr marL="343535" indent="-330835">
              <a:lnSpc>
                <a:spcPts val="1400"/>
              </a:lnSpc>
              <a:buChar char="•"/>
              <a:tabLst>
                <a:tab pos="343535" algn="l"/>
                <a:tab pos="344170" algn="l"/>
              </a:tabLst>
            </a:pPr>
            <a:r>
              <a:rPr spc="75" dirty="0"/>
              <a:t>1 </a:t>
            </a:r>
            <a:r>
              <a:rPr spc="65" dirty="0"/>
              <a:t>regional </a:t>
            </a:r>
            <a:r>
              <a:rPr spc="60" dirty="0"/>
              <a:t>technical </a:t>
            </a:r>
            <a:r>
              <a:rPr spc="70" dirty="0"/>
              <a:t>education </a:t>
            </a:r>
            <a:r>
              <a:rPr spc="65" dirty="0"/>
              <a:t>center</a:t>
            </a:r>
            <a:r>
              <a:rPr spc="-80" dirty="0"/>
              <a:t> </a:t>
            </a:r>
            <a:r>
              <a:rPr spc="35" dirty="0"/>
              <a:t>(9-12)</a:t>
            </a:r>
          </a:p>
          <a:p>
            <a:pPr marL="343535" indent="-330835">
              <a:lnSpc>
                <a:spcPts val="1400"/>
              </a:lnSpc>
              <a:buChar char="•"/>
              <a:tabLst>
                <a:tab pos="343535" algn="l"/>
                <a:tab pos="344170" algn="l"/>
              </a:tabLst>
            </a:pPr>
            <a:r>
              <a:rPr spc="75" dirty="0"/>
              <a:t>1 </a:t>
            </a:r>
            <a:r>
              <a:rPr spc="65" dirty="0"/>
              <a:t>regional center </a:t>
            </a:r>
            <a:r>
              <a:rPr spc="70" dirty="0"/>
              <a:t>serving </a:t>
            </a:r>
            <a:r>
              <a:rPr spc="65" dirty="0"/>
              <a:t>special</a:t>
            </a:r>
            <a:r>
              <a:rPr spc="-90" dirty="0"/>
              <a:t> </a:t>
            </a:r>
            <a:r>
              <a:rPr spc="75" dirty="0"/>
              <a:t>education</a:t>
            </a:r>
          </a:p>
          <a:p>
            <a:pPr marL="368935">
              <a:lnSpc>
                <a:spcPts val="1400"/>
              </a:lnSpc>
            </a:pPr>
            <a:r>
              <a:rPr spc="75" dirty="0"/>
              <a:t>students</a:t>
            </a:r>
            <a:r>
              <a:rPr spc="35" dirty="0"/>
              <a:t> </a:t>
            </a:r>
            <a:r>
              <a:rPr spc="45" dirty="0"/>
              <a:t>(K-12)</a:t>
            </a:r>
          </a:p>
          <a:p>
            <a:pPr marL="343535" indent="-330835">
              <a:lnSpc>
                <a:spcPts val="1400"/>
              </a:lnSpc>
              <a:buChar char="•"/>
              <a:tabLst>
                <a:tab pos="343535" algn="l"/>
                <a:tab pos="344170" algn="l"/>
              </a:tabLst>
            </a:pPr>
            <a:r>
              <a:rPr spc="75" dirty="0"/>
              <a:t>1 </a:t>
            </a:r>
            <a:r>
              <a:rPr spc="65" dirty="0"/>
              <a:t>regional center </a:t>
            </a:r>
            <a:r>
              <a:rPr spc="70" dirty="0"/>
              <a:t>serving </a:t>
            </a:r>
            <a:r>
              <a:rPr spc="75" dirty="0"/>
              <a:t>students</a:t>
            </a:r>
            <a:r>
              <a:rPr spc="-85" dirty="0"/>
              <a:t> </a:t>
            </a:r>
            <a:r>
              <a:rPr spc="55" dirty="0"/>
              <a:t>with</a:t>
            </a:r>
          </a:p>
          <a:p>
            <a:pPr marL="368935">
              <a:lnSpc>
                <a:spcPts val="1420"/>
              </a:lnSpc>
            </a:pPr>
            <a:r>
              <a:rPr spc="70" dirty="0"/>
              <a:t>emotional </a:t>
            </a:r>
            <a:r>
              <a:rPr spc="60" dirty="0"/>
              <a:t>disabilities</a:t>
            </a:r>
            <a:r>
              <a:rPr spc="5" dirty="0"/>
              <a:t> </a:t>
            </a:r>
            <a:r>
              <a:rPr spc="45" dirty="0"/>
              <a:t>(K-12)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299181" y="5125975"/>
            <a:ext cx="860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We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employ: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99029" y="5481524"/>
            <a:ext cx="3724275" cy="1275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3535" indent="-330835">
              <a:lnSpc>
                <a:spcPts val="1420"/>
              </a:lnSpc>
              <a:spcBef>
                <a:spcPts val="100"/>
              </a:spcBef>
              <a:buChar char="•"/>
              <a:tabLst>
                <a:tab pos="343535" algn="l"/>
                <a:tab pos="344170" algn="l"/>
              </a:tabLst>
            </a:pP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1,344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Teachers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(includes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school counselors</a:t>
            </a:r>
            <a:r>
              <a:rPr sz="1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368935">
              <a:lnSpc>
                <a:spcPts val="1400"/>
              </a:lnSpc>
            </a:pP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other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related service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providers)</a:t>
            </a:r>
            <a:endParaRPr sz="1200">
              <a:latin typeface="Calibri"/>
              <a:cs typeface="Calibri"/>
            </a:endParaRPr>
          </a:p>
          <a:p>
            <a:pPr marL="343535" indent="-330835">
              <a:lnSpc>
                <a:spcPts val="1400"/>
              </a:lnSpc>
              <a:buChar char="•"/>
              <a:tabLst>
                <a:tab pos="343535" algn="l"/>
                <a:tab pos="344170" algn="l"/>
              </a:tabLst>
            </a:pP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1,144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Classified</a:t>
            </a:r>
            <a:r>
              <a:rPr sz="1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Staff</a:t>
            </a:r>
            <a:endParaRPr sz="1200">
              <a:latin typeface="Calibri"/>
              <a:cs typeface="Calibri"/>
            </a:endParaRPr>
          </a:p>
          <a:p>
            <a:pPr marL="343535" indent="-330835">
              <a:lnSpc>
                <a:spcPts val="1400"/>
              </a:lnSpc>
              <a:buChar char="•"/>
              <a:tabLst>
                <a:tab pos="343535" algn="l"/>
                <a:tab pos="344170" algn="l"/>
              </a:tabLst>
            </a:pP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52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Principals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Assistant/Associate</a:t>
            </a:r>
            <a:r>
              <a:rPr sz="12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Principals</a:t>
            </a:r>
            <a:endParaRPr sz="1200">
              <a:latin typeface="Calibri"/>
              <a:cs typeface="Calibri"/>
            </a:endParaRPr>
          </a:p>
          <a:p>
            <a:pPr marL="343535" indent="-330835">
              <a:lnSpc>
                <a:spcPts val="1400"/>
              </a:lnSpc>
              <a:buChar char="•"/>
              <a:tabLst>
                <a:tab pos="343535" algn="l"/>
                <a:tab pos="344170" algn="l"/>
              </a:tabLst>
            </a:pP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83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Administrators</a:t>
            </a:r>
            <a:endParaRPr sz="1200">
              <a:latin typeface="Calibri"/>
              <a:cs typeface="Calibri"/>
            </a:endParaRPr>
          </a:p>
          <a:p>
            <a:pPr marL="343535" indent="-330835">
              <a:lnSpc>
                <a:spcPts val="1400"/>
              </a:lnSpc>
              <a:buChar char="•"/>
              <a:tabLst>
                <a:tab pos="343535" algn="l"/>
                <a:tab pos="344170" algn="l"/>
              </a:tabLst>
            </a:pP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2,620 Total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Employees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(dual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jobs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only</a:t>
            </a:r>
            <a:r>
              <a:rPr sz="12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counted</a:t>
            </a:r>
            <a:endParaRPr sz="1200">
              <a:latin typeface="Calibri"/>
              <a:cs typeface="Calibri"/>
            </a:endParaRPr>
          </a:p>
          <a:p>
            <a:pPr marL="334645">
              <a:lnSpc>
                <a:spcPts val="1420"/>
              </a:lnSpc>
            </a:pP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once)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98623" y="1043304"/>
            <a:ext cx="5485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96A126"/>
                </a:solidFill>
                <a:latin typeface="Myriad Pro"/>
                <a:cs typeface="Myriad Pro"/>
              </a:rPr>
              <a:t>Vision, </a:t>
            </a:r>
            <a:r>
              <a:rPr sz="3600" spc="5" dirty="0">
                <a:solidFill>
                  <a:srgbClr val="96A126"/>
                </a:solidFill>
                <a:latin typeface="Myriad Pro"/>
                <a:cs typeface="Myriad Pro"/>
              </a:rPr>
              <a:t>Mission </a:t>
            </a:r>
            <a:r>
              <a:rPr sz="3600" dirty="0">
                <a:solidFill>
                  <a:srgbClr val="96A126"/>
                </a:solidFill>
                <a:latin typeface="Myriad Pro"/>
                <a:cs typeface="Myriad Pro"/>
              </a:rPr>
              <a:t>&amp; </a:t>
            </a:r>
            <a:r>
              <a:rPr sz="3600" spc="-20" dirty="0">
                <a:solidFill>
                  <a:srgbClr val="96A126"/>
                </a:solidFill>
                <a:latin typeface="Myriad Pro"/>
                <a:cs typeface="Myriad Pro"/>
              </a:rPr>
              <a:t>Core</a:t>
            </a:r>
            <a:r>
              <a:rPr sz="3600" spc="-210" dirty="0">
                <a:solidFill>
                  <a:srgbClr val="96A126"/>
                </a:solidFill>
                <a:latin typeface="Myriad Pro"/>
                <a:cs typeface="Myriad Pro"/>
              </a:rPr>
              <a:t> </a:t>
            </a:r>
            <a:r>
              <a:rPr sz="3600" spc="-20" dirty="0">
                <a:solidFill>
                  <a:srgbClr val="96A126"/>
                </a:solidFill>
                <a:latin typeface="Myriad Pro"/>
                <a:cs typeface="Myriad Pro"/>
              </a:rPr>
              <a:t>Values</a:t>
            </a:r>
            <a:endParaRPr sz="3600">
              <a:latin typeface="Myriad Pro"/>
              <a:cs typeface="Myriad Pr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3263404"/>
            <a:ext cx="3131997" cy="32423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50539" y="2192624"/>
            <a:ext cx="1515110" cy="1335405"/>
          </a:xfrm>
          <a:custGeom>
            <a:avLst/>
            <a:gdLst/>
            <a:ahLst/>
            <a:cxnLst/>
            <a:rect l="l" t="t" r="r" b="b"/>
            <a:pathLst>
              <a:path w="1515109" h="1335404">
                <a:moveTo>
                  <a:pt x="1136243" y="0"/>
                </a:moveTo>
                <a:lnTo>
                  <a:pt x="378739" y="0"/>
                </a:lnTo>
                <a:lnTo>
                  <a:pt x="0" y="667575"/>
                </a:lnTo>
                <a:lnTo>
                  <a:pt x="378739" y="1335151"/>
                </a:lnTo>
                <a:lnTo>
                  <a:pt x="1136243" y="1335151"/>
                </a:lnTo>
                <a:lnTo>
                  <a:pt x="1514995" y="667575"/>
                </a:lnTo>
                <a:lnTo>
                  <a:pt x="1136243" y="0"/>
                </a:lnTo>
                <a:close/>
              </a:path>
            </a:pathLst>
          </a:custGeom>
          <a:solidFill>
            <a:srgbClr val="A4A7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50539" y="2192624"/>
            <a:ext cx="1515110" cy="1335405"/>
          </a:xfrm>
          <a:custGeom>
            <a:avLst/>
            <a:gdLst/>
            <a:ahLst/>
            <a:cxnLst/>
            <a:rect l="l" t="t" r="r" b="b"/>
            <a:pathLst>
              <a:path w="1515109" h="1335404">
                <a:moveTo>
                  <a:pt x="1136243" y="0"/>
                </a:moveTo>
                <a:lnTo>
                  <a:pt x="378739" y="0"/>
                </a:lnTo>
                <a:lnTo>
                  <a:pt x="0" y="667575"/>
                </a:lnTo>
                <a:lnTo>
                  <a:pt x="378739" y="1335151"/>
                </a:lnTo>
                <a:lnTo>
                  <a:pt x="1136243" y="1335151"/>
                </a:lnTo>
                <a:lnTo>
                  <a:pt x="1514995" y="667575"/>
                </a:lnTo>
                <a:lnTo>
                  <a:pt x="1136243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308389" y="3798437"/>
            <a:ext cx="1515110" cy="1335405"/>
          </a:xfrm>
          <a:custGeom>
            <a:avLst/>
            <a:gdLst/>
            <a:ahLst/>
            <a:cxnLst/>
            <a:rect l="l" t="t" r="r" b="b"/>
            <a:pathLst>
              <a:path w="1515109" h="1335404">
                <a:moveTo>
                  <a:pt x="1136243" y="0"/>
                </a:moveTo>
                <a:lnTo>
                  <a:pt x="378739" y="0"/>
                </a:lnTo>
                <a:lnTo>
                  <a:pt x="0" y="667575"/>
                </a:lnTo>
                <a:lnTo>
                  <a:pt x="378739" y="1335151"/>
                </a:lnTo>
                <a:lnTo>
                  <a:pt x="1136243" y="1335151"/>
                </a:lnTo>
                <a:lnTo>
                  <a:pt x="1514995" y="667575"/>
                </a:lnTo>
                <a:lnTo>
                  <a:pt x="1136243" y="0"/>
                </a:lnTo>
                <a:close/>
              </a:path>
            </a:pathLst>
          </a:custGeom>
          <a:solidFill>
            <a:srgbClr val="A4A7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37725" y="3829051"/>
            <a:ext cx="1515110" cy="1335405"/>
          </a:xfrm>
          <a:custGeom>
            <a:avLst/>
            <a:gdLst/>
            <a:ahLst/>
            <a:cxnLst/>
            <a:rect l="l" t="t" r="r" b="b"/>
            <a:pathLst>
              <a:path w="1515109" h="1335404">
                <a:moveTo>
                  <a:pt x="1136243" y="0"/>
                </a:moveTo>
                <a:lnTo>
                  <a:pt x="378739" y="0"/>
                </a:lnTo>
                <a:lnTo>
                  <a:pt x="0" y="667575"/>
                </a:lnTo>
                <a:lnTo>
                  <a:pt x="378739" y="1335151"/>
                </a:lnTo>
                <a:lnTo>
                  <a:pt x="1136243" y="1335151"/>
                </a:lnTo>
                <a:lnTo>
                  <a:pt x="1514995" y="667575"/>
                </a:lnTo>
                <a:lnTo>
                  <a:pt x="1136243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323505" y="5460456"/>
            <a:ext cx="1515110" cy="1335405"/>
          </a:xfrm>
          <a:custGeom>
            <a:avLst/>
            <a:gdLst/>
            <a:ahLst/>
            <a:cxnLst/>
            <a:rect l="l" t="t" r="r" b="b"/>
            <a:pathLst>
              <a:path w="1515109" h="1335404">
                <a:moveTo>
                  <a:pt x="1136243" y="0"/>
                </a:moveTo>
                <a:lnTo>
                  <a:pt x="378739" y="0"/>
                </a:lnTo>
                <a:lnTo>
                  <a:pt x="0" y="667575"/>
                </a:lnTo>
                <a:lnTo>
                  <a:pt x="378739" y="1335151"/>
                </a:lnTo>
                <a:lnTo>
                  <a:pt x="1136243" y="1335151"/>
                </a:lnTo>
                <a:lnTo>
                  <a:pt x="1514995" y="667575"/>
                </a:lnTo>
                <a:lnTo>
                  <a:pt x="1136243" y="0"/>
                </a:lnTo>
                <a:close/>
              </a:path>
            </a:pathLst>
          </a:custGeom>
          <a:solidFill>
            <a:srgbClr val="A4A7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323505" y="5460456"/>
            <a:ext cx="1515110" cy="1335405"/>
          </a:xfrm>
          <a:custGeom>
            <a:avLst/>
            <a:gdLst/>
            <a:ahLst/>
            <a:cxnLst/>
            <a:rect l="l" t="t" r="r" b="b"/>
            <a:pathLst>
              <a:path w="1515109" h="1335404">
                <a:moveTo>
                  <a:pt x="1136243" y="0"/>
                </a:moveTo>
                <a:lnTo>
                  <a:pt x="378739" y="0"/>
                </a:lnTo>
                <a:lnTo>
                  <a:pt x="0" y="667575"/>
                </a:lnTo>
                <a:lnTo>
                  <a:pt x="378739" y="1335151"/>
                </a:lnTo>
                <a:lnTo>
                  <a:pt x="1136243" y="1335151"/>
                </a:lnTo>
                <a:lnTo>
                  <a:pt x="1514995" y="667575"/>
                </a:lnTo>
                <a:lnTo>
                  <a:pt x="1136243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211299" y="2124855"/>
            <a:ext cx="932689" cy="2997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Myriad Pro"/>
                <a:cs typeface="Myriad Pro"/>
              </a:rPr>
              <a:t>VISION</a:t>
            </a:r>
            <a:endParaRPr sz="1800" dirty="0">
              <a:latin typeface="Myriad Pro"/>
              <a:cs typeface="Myriad Pr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211299" y="2584588"/>
            <a:ext cx="3216275" cy="483234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Working </a:t>
            </a:r>
            <a:r>
              <a:rPr sz="1400" spc="75" dirty="0">
                <a:solidFill>
                  <a:srgbClr val="FFFFFF"/>
                </a:solidFill>
                <a:latin typeface="Calibri"/>
                <a:cs typeface="Calibri"/>
              </a:rPr>
              <a:t>together </a:t>
            </a:r>
            <a:r>
              <a:rPr sz="1400" spc="11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400" spc="10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team</a:t>
            </a:r>
            <a:r>
              <a:rPr sz="14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provide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spc="70" dirty="0">
                <a:solidFill>
                  <a:srgbClr val="FFFFFF"/>
                </a:solidFill>
                <a:latin typeface="Calibri"/>
                <a:cs typeface="Calibri"/>
              </a:rPr>
              <a:t>excellent </a:t>
            </a:r>
            <a:r>
              <a:rPr sz="1400" spc="130" dirty="0">
                <a:solidFill>
                  <a:srgbClr val="FFFFFF"/>
                </a:solidFill>
                <a:latin typeface="Calibri"/>
                <a:cs typeface="Calibri"/>
              </a:rPr>
              <a:t>human </a:t>
            </a:r>
            <a:r>
              <a:rPr sz="1400" spc="90" dirty="0">
                <a:solidFill>
                  <a:srgbClr val="FFFFFF"/>
                </a:solidFill>
                <a:latin typeface="Calibri"/>
                <a:cs typeface="Calibri"/>
              </a:rPr>
              <a:t>resources</a:t>
            </a:r>
            <a:r>
              <a:rPr sz="1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Calibri"/>
                <a:cs typeface="Calibri"/>
              </a:rPr>
              <a:t>services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224000" y="2512207"/>
            <a:ext cx="3936365" cy="0"/>
          </a:xfrm>
          <a:custGeom>
            <a:avLst/>
            <a:gdLst/>
            <a:ahLst/>
            <a:cxnLst/>
            <a:rect l="l" t="t" r="r" b="b"/>
            <a:pathLst>
              <a:path w="3936365">
                <a:moveTo>
                  <a:pt x="0" y="0"/>
                </a:moveTo>
                <a:lnTo>
                  <a:pt x="3935996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0181300" y="3740155"/>
            <a:ext cx="962688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Myriad Pro"/>
                <a:cs typeface="Myriad Pro"/>
              </a:rPr>
              <a:t>MISSION</a:t>
            </a:r>
            <a:endParaRPr sz="1800" dirty="0">
              <a:latin typeface="Myriad Pro"/>
              <a:cs typeface="Myriad Pr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181299" y="4199888"/>
            <a:ext cx="365696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Working </a:t>
            </a:r>
            <a:r>
              <a:rPr sz="1400" spc="11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400" spc="65" dirty="0">
                <a:solidFill>
                  <a:srgbClr val="FFFFFF"/>
                </a:solidFill>
                <a:latin typeface="Calibri"/>
                <a:cs typeface="Calibri"/>
              </a:rPr>
              <a:t>strategic </a:t>
            </a:r>
            <a:r>
              <a:rPr sz="1400" spc="90" dirty="0">
                <a:solidFill>
                  <a:srgbClr val="FFFFFF"/>
                </a:solidFill>
                <a:latin typeface="Calibri"/>
                <a:cs typeface="Calibri"/>
              </a:rPr>
              <a:t>partners supporting  </a:t>
            </a: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organizational 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goals </a:t>
            </a:r>
            <a:r>
              <a:rPr sz="1400" spc="11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400" spc="90" dirty="0">
                <a:solidFill>
                  <a:srgbClr val="FFFFFF"/>
                </a:solidFill>
                <a:latin typeface="Calibri"/>
                <a:cs typeface="Calibri"/>
              </a:rPr>
              <a:t>helping</a:t>
            </a:r>
            <a:r>
              <a:rPr sz="1400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employees  </a:t>
            </a:r>
            <a:r>
              <a:rPr sz="1400" spc="6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400" spc="50" dirty="0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sz="1400" spc="110" dirty="0">
                <a:solidFill>
                  <a:srgbClr val="FFFFFF"/>
                </a:solidFill>
                <a:latin typeface="Calibri"/>
                <a:cs typeface="Calibri"/>
              </a:rPr>
              <a:t>phases </a:t>
            </a:r>
            <a:r>
              <a:rPr sz="1400" spc="7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400" spc="65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1400" spc="90" dirty="0">
                <a:solidFill>
                  <a:srgbClr val="FFFFFF"/>
                </a:solidFill>
                <a:latin typeface="Calibri"/>
                <a:cs typeface="Calibri"/>
              </a:rPr>
              <a:t>Albemarle 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County  </a:t>
            </a: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careers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0194000" y="4127507"/>
            <a:ext cx="3936365" cy="0"/>
          </a:xfrm>
          <a:custGeom>
            <a:avLst/>
            <a:gdLst/>
            <a:ahLst/>
            <a:cxnLst/>
            <a:rect l="l" t="t" r="r" b="b"/>
            <a:pathLst>
              <a:path w="3936365">
                <a:moveTo>
                  <a:pt x="0" y="0"/>
                </a:moveTo>
                <a:lnTo>
                  <a:pt x="3935996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0181299" y="5393282"/>
            <a:ext cx="1645372" cy="2997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Myriad Pro"/>
                <a:cs typeface="Myriad Pro"/>
              </a:rPr>
              <a:t>CORE</a:t>
            </a:r>
            <a:r>
              <a:rPr sz="1800" spc="-135" dirty="0">
                <a:solidFill>
                  <a:srgbClr val="FFFFFF"/>
                </a:solidFill>
                <a:latin typeface="Myriad Pro"/>
                <a:cs typeface="Myriad Pro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Myriad Pro"/>
                <a:cs typeface="Myriad Pro"/>
              </a:rPr>
              <a:t>VALUES</a:t>
            </a:r>
            <a:endParaRPr sz="1800" dirty="0">
              <a:latin typeface="Myriad Pro"/>
              <a:cs typeface="Myriad Pr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181299" y="5929457"/>
            <a:ext cx="3756025" cy="94996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marR="67310" indent="-228600">
              <a:lnSpc>
                <a:spcPts val="1400"/>
              </a:lnSpc>
              <a:spcBef>
                <a:spcPts val="380"/>
              </a:spcBef>
              <a:buAutoNum type="arabicPeriod"/>
              <a:tabLst>
                <a:tab pos="241935" algn="l"/>
              </a:tabLst>
            </a:pPr>
            <a:r>
              <a:rPr sz="1400" spc="75" dirty="0">
                <a:solidFill>
                  <a:srgbClr val="FFFFFF"/>
                </a:solidFill>
                <a:latin typeface="Calibri"/>
                <a:cs typeface="Calibri"/>
              </a:rPr>
              <a:t>Treat </a:t>
            </a: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everyone </a:t>
            </a:r>
            <a:r>
              <a:rPr sz="1400" spc="6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400" spc="60" dirty="0">
                <a:solidFill>
                  <a:srgbClr val="FFFFFF"/>
                </a:solidFill>
                <a:latin typeface="Calibri"/>
                <a:cs typeface="Calibri"/>
              </a:rPr>
              <a:t>dignity, 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empathy</a:t>
            </a:r>
            <a:r>
              <a:rPr sz="14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1400" spc="80" dirty="0">
                <a:solidFill>
                  <a:srgbClr val="FFFFFF"/>
                </a:solidFill>
                <a:latin typeface="Calibri"/>
                <a:cs typeface="Calibri"/>
              </a:rPr>
              <a:t>respect</a:t>
            </a:r>
            <a:endParaRPr sz="1400">
              <a:latin typeface="Calibri"/>
              <a:cs typeface="Calibri"/>
            </a:endParaRPr>
          </a:p>
          <a:p>
            <a:pPr marL="241300" marR="5080" indent="-228600">
              <a:lnSpc>
                <a:spcPts val="1400"/>
              </a:lnSpc>
              <a:buAutoNum type="arabicPeriod"/>
              <a:tabLst>
                <a:tab pos="241935" algn="l"/>
              </a:tabLst>
            </a:pPr>
            <a:r>
              <a:rPr sz="1400" spc="90" dirty="0">
                <a:solidFill>
                  <a:srgbClr val="FFFFFF"/>
                </a:solidFill>
                <a:latin typeface="Calibri"/>
                <a:cs typeface="Calibri"/>
              </a:rPr>
              <a:t>Take </a:t>
            </a:r>
            <a:r>
              <a:rPr sz="1400" spc="10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purposeful, </a:t>
            </a:r>
            <a:r>
              <a:rPr sz="1400" spc="75" dirty="0">
                <a:solidFill>
                  <a:srgbClr val="FFFFFF"/>
                </a:solidFill>
                <a:latin typeface="Calibri"/>
                <a:cs typeface="Calibri"/>
              </a:rPr>
              <a:t>thoughtful </a:t>
            </a:r>
            <a:r>
              <a:rPr sz="1400" spc="100" dirty="0">
                <a:solidFill>
                  <a:srgbClr val="FFFFFF"/>
                </a:solidFill>
                <a:latin typeface="Calibri"/>
                <a:cs typeface="Calibri"/>
              </a:rPr>
              <a:t>approach</a:t>
            </a:r>
            <a:r>
              <a:rPr sz="14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Calibri"/>
                <a:cs typeface="Calibri"/>
              </a:rPr>
              <a:t>to  </a:t>
            </a:r>
            <a:r>
              <a:rPr sz="1400" spc="100" dirty="0">
                <a:solidFill>
                  <a:srgbClr val="FFFFFF"/>
                </a:solidFill>
                <a:latin typeface="Calibri"/>
                <a:cs typeface="Calibri"/>
              </a:rPr>
              <a:t>our</a:t>
            </a:r>
            <a:r>
              <a:rPr sz="14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Calibri"/>
                <a:cs typeface="Calibri"/>
              </a:rPr>
              <a:t>work</a:t>
            </a:r>
            <a:endParaRPr sz="1400">
              <a:latin typeface="Calibri"/>
              <a:cs typeface="Calibri"/>
            </a:endParaRPr>
          </a:p>
          <a:p>
            <a:pPr marL="241300" indent="-228600">
              <a:lnSpc>
                <a:spcPts val="1400"/>
              </a:lnSpc>
              <a:buAutoNum type="arabicPeriod"/>
              <a:tabLst>
                <a:tab pos="241935" algn="l"/>
              </a:tabLst>
            </a:pPr>
            <a:r>
              <a:rPr sz="1400" spc="80" dirty="0">
                <a:solidFill>
                  <a:srgbClr val="FFFFFF"/>
                </a:solidFill>
                <a:latin typeface="Calibri"/>
                <a:cs typeface="Calibri"/>
              </a:rPr>
              <a:t>Provide </a:t>
            </a:r>
            <a:r>
              <a:rPr sz="1400" spc="55" dirty="0">
                <a:solidFill>
                  <a:srgbClr val="FFFFFF"/>
                </a:solidFill>
                <a:latin typeface="Calibri"/>
                <a:cs typeface="Calibri"/>
              </a:rPr>
              <a:t>clear, </a:t>
            </a:r>
            <a:r>
              <a:rPr sz="1400" spc="75" dirty="0">
                <a:solidFill>
                  <a:srgbClr val="FFFFFF"/>
                </a:solidFill>
                <a:latin typeface="Calibri"/>
                <a:cs typeface="Calibri"/>
              </a:rPr>
              <a:t>consistent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communication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193999" y="5821823"/>
            <a:ext cx="3936365" cy="0"/>
          </a:xfrm>
          <a:custGeom>
            <a:avLst/>
            <a:gdLst/>
            <a:ahLst/>
            <a:cxnLst/>
            <a:rect l="l" t="t" r="r" b="b"/>
            <a:pathLst>
              <a:path w="3936365">
                <a:moveTo>
                  <a:pt x="0" y="0"/>
                </a:moveTo>
                <a:lnTo>
                  <a:pt x="3935996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816240" y="6262423"/>
            <a:ext cx="70269" cy="782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694390" y="5972468"/>
            <a:ext cx="94752" cy="2412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758913" y="5921720"/>
            <a:ext cx="588645" cy="454659"/>
          </a:xfrm>
          <a:custGeom>
            <a:avLst/>
            <a:gdLst/>
            <a:ahLst/>
            <a:cxnLst/>
            <a:rect l="l" t="t" r="r" b="b"/>
            <a:pathLst>
              <a:path w="588645" h="454660">
                <a:moveTo>
                  <a:pt x="341110" y="336488"/>
                </a:moveTo>
                <a:lnTo>
                  <a:pt x="248183" y="336488"/>
                </a:lnTo>
                <a:lnTo>
                  <a:pt x="253936" y="338012"/>
                </a:lnTo>
                <a:lnTo>
                  <a:pt x="302513" y="365621"/>
                </a:lnTo>
                <a:lnTo>
                  <a:pt x="302793" y="365799"/>
                </a:lnTo>
                <a:lnTo>
                  <a:pt x="364058" y="400610"/>
                </a:lnTo>
                <a:lnTo>
                  <a:pt x="456399" y="453785"/>
                </a:lnTo>
                <a:lnTo>
                  <a:pt x="460032" y="454255"/>
                </a:lnTo>
                <a:lnTo>
                  <a:pt x="466978" y="452362"/>
                </a:lnTo>
                <a:lnTo>
                  <a:pt x="469874" y="450127"/>
                </a:lnTo>
                <a:lnTo>
                  <a:pt x="486917" y="420104"/>
                </a:lnTo>
                <a:lnTo>
                  <a:pt x="341248" y="336996"/>
                </a:lnTo>
                <a:lnTo>
                  <a:pt x="341110" y="336488"/>
                </a:lnTo>
                <a:close/>
              </a:path>
              <a:path w="588645" h="454660">
                <a:moveTo>
                  <a:pt x="443919" y="314199"/>
                </a:moveTo>
                <a:lnTo>
                  <a:pt x="354253" y="314199"/>
                </a:lnTo>
                <a:lnTo>
                  <a:pt x="499871" y="397308"/>
                </a:lnTo>
                <a:lnTo>
                  <a:pt x="521842" y="358674"/>
                </a:lnTo>
                <a:lnTo>
                  <a:pt x="443919" y="314199"/>
                </a:lnTo>
                <a:close/>
              </a:path>
              <a:path w="588645" h="454660">
                <a:moveTo>
                  <a:pt x="339962" y="327407"/>
                </a:moveTo>
                <a:lnTo>
                  <a:pt x="171576" y="327407"/>
                </a:lnTo>
                <a:lnTo>
                  <a:pt x="177330" y="328931"/>
                </a:lnTo>
                <a:lnTo>
                  <a:pt x="215061" y="350369"/>
                </a:lnTo>
                <a:lnTo>
                  <a:pt x="220463" y="344556"/>
                </a:lnTo>
                <a:lnTo>
                  <a:pt x="227007" y="340190"/>
                </a:lnTo>
                <a:lnTo>
                  <a:pt x="234401" y="337442"/>
                </a:lnTo>
                <a:lnTo>
                  <a:pt x="242354" y="336488"/>
                </a:lnTo>
                <a:lnTo>
                  <a:pt x="341110" y="336488"/>
                </a:lnTo>
                <a:lnTo>
                  <a:pt x="339064" y="328982"/>
                </a:lnTo>
                <a:lnTo>
                  <a:pt x="339962" y="327407"/>
                </a:lnTo>
                <a:close/>
              </a:path>
              <a:path w="588645" h="454660">
                <a:moveTo>
                  <a:pt x="353327" y="314453"/>
                </a:moveTo>
                <a:lnTo>
                  <a:pt x="97650" y="314453"/>
                </a:lnTo>
                <a:lnTo>
                  <a:pt x="103416" y="315990"/>
                </a:lnTo>
                <a:lnTo>
                  <a:pt x="141516" y="337643"/>
                </a:lnTo>
                <a:lnTo>
                  <a:pt x="146661" y="333327"/>
                </a:lnTo>
                <a:lnTo>
                  <a:pt x="152531" y="330111"/>
                </a:lnTo>
                <a:lnTo>
                  <a:pt x="158952" y="328101"/>
                </a:lnTo>
                <a:lnTo>
                  <a:pt x="165747" y="327407"/>
                </a:lnTo>
                <a:lnTo>
                  <a:pt x="339962" y="327407"/>
                </a:lnTo>
                <a:lnTo>
                  <a:pt x="346240" y="316396"/>
                </a:lnTo>
                <a:lnTo>
                  <a:pt x="353327" y="314453"/>
                </a:lnTo>
                <a:close/>
              </a:path>
              <a:path w="588645" h="454660">
                <a:moveTo>
                  <a:pt x="479092" y="252744"/>
                </a:moveTo>
                <a:lnTo>
                  <a:pt x="389178" y="252744"/>
                </a:lnTo>
                <a:lnTo>
                  <a:pt x="534835" y="335878"/>
                </a:lnTo>
                <a:lnTo>
                  <a:pt x="556856" y="297118"/>
                </a:lnTo>
                <a:lnTo>
                  <a:pt x="479092" y="252744"/>
                </a:lnTo>
                <a:close/>
              </a:path>
              <a:path w="588645" h="454660">
                <a:moveTo>
                  <a:pt x="50418" y="64835"/>
                </a:moveTo>
                <a:lnTo>
                  <a:pt x="0" y="299734"/>
                </a:lnTo>
                <a:lnTo>
                  <a:pt x="66573" y="325807"/>
                </a:lnTo>
                <a:lnTo>
                  <a:pt x="71822" y="321027"/>
                </a:lnTo>
                <a:lnTo>
                  <a:pt x="77920" y="317458"/>
                </a:lnTo>
                <a:lnTo>
                  <a:pt x="84657" y="315225"/>
                </a:lnTo>
                <a:lnTo>
                  <a:pt x="91820" y="314453"/>
                </a:lnTo>
                <a:lnTo>
                  <a:pt x="353327" y="314453"/>
                </a:lnTo>
                <a:lnTo>
                  <a:pt x="354253" y="314199"/>
                </a:lnTo>
                <a:lnTo>
                  <a:pt x="443919" y="314199"/>
                </a:lnTo>
                <a:lnTo>
                  <a:pt x="376186" y="275540"/>
                </a:lnTo>
                <a:lnTo>
                  <a:pt x="373976" y="267527"/>
                </a:lnTo>
                <a:lnTo>
                  <a:pt x="381177" y="254954"/>
                </a:lnTo>
                <a:lnTo>
                  <a:pt x="389178" y="252744"/>
                </a:lnTo>
                <a:lnTo>
                  <a:pt x="479092" y="252744"/>
                </a:lnTo>
                <a:lnTo>
                  <a:pt x="438813" y="229760"/>
                </a:lnTo>
                <a:lnTo>
                  <a:pt x="241620" y="229760"/>
                </a:lnTo>
                <a:lnTo>
                  <a:pt x="231900" y="229330"/>
                </a:lnTo>
                <a:lnTo>
                  <a:pt x="190360" y="211408"/>
                </a:lnTo>
                <a:lnTo>
                  <a:pt x="175186" y="181701"/>
                </a:lnTo>
                <a:lnTo>
                  <a:pt x="176631" y="164161"/>
                </a:lnTo>
                <a:lnTo>
                  <a:pt x="201937" y="71952"/>
                </a:lnTo>
                <a:lnTo>
                  <a:pt x="80318" y="71952"/>
                </a:lnTo>
                <a:lnTo>
                  <a:pt x="69989" y="70562"/>
                </a:lnTo>
                <a:lnTo>
                  <a:pt x="69481" y="70448"/>
                </a:lnTo>
                <a:lnTo>
                  <a:pt x="50418" y="64835"/>
                </a:lnTo>
                <a:close/>
              </a:path>
              <a:path w="588645" h="454660">
                <a:moveTo>
                  <a:pt x="517550" y="191200"/>
                </a:moveTo>
                <a:lnTo>
                  <a:pt x="424179" y="191200"/>
                </a:lnTo>
                <a:lnTo>
                  <a:pt x="570064" y="274448"/>
                </a:lnTo>
                <a:lnTo>
                  <a:pt x="585025" y="248146"/>
                </a:lnTo>
                <a:lnTo>
                  <a:pt x="588632" y="241758"/>
                </a:lnTo>
                <a:lnTo>
                  <a:pt x="586435" y="233579"/>
                </a:lnTo>
                <a:lnTo>
                  <a:pt x="579958" y="229846"/>
                </a:lnTo>
                <a:lnTo>
                  <a:pt x="517550" y="191200"/>
                </a:lnTo>
                <a:close/>
              </a:path>
              <a:path w="588645" h="454660">
                <a:moveTo>
                  <a:pt x="349173" y="86933"/>
                </a:moveTo>
                <a:lnTo>
                  <a:pt x="309105" y="108053"/>
                </a:lnTo>
                <a:lnTo>
                  <a:pt x="306336" y="111545"/>
                </a:lnTo>
                <a:lnTo>
                  <a:pt x="284200" y="194971"/>
                </a:lnTo>
                <a:lnTo>
                  <a:pt x="280694" y="204148"/>
                </a:lnTo>
                <a:lnTo>
                  <a:pt x="241620" y="229760"/>
                </a:lnTo>
                <a:lnTo>
                  <a:pt x="438813" y="229760"/>
                </a:lnTo>
                <a:lnTo>
                  <a:pt x="411187" y="213996"/>
                </a:lnTo>
                <a:lnTo>
                  <a:pt x="409003" y="205982"/>
                </a:lnTo>
                <a:lnTo>
                  <a:pt x="416178" y="193409"/>
                </a:lnTo>
                <a:lnTo>
                  <a:pt x="424179" y="191200"/>
                </a:lnTo>
                <a:lnTo>
                  <a:pt x="517550" y="191200"/>
                </a:lnTo>
                <a:lnTo>
                  <a:pt x="349173" y="86933"/>
                </a:lnTo>
                <a:close/>
              </a:path>
              <a:path w="588645" h="454660">
                <a:moveTo>
                  <a:pt x="231355" y="0"/>
                </a:moveTo>
                <a:lnTo>
                  <a:pt x="224435" y="1104"/>
                </a:lnTo>
                <a:lnTo>
                  <a:pt x="217893" y="3836"/>
                </a:lnTo>
                <a:lnTo>
                  <a:pt x="110159" y="64733"/>
                </a:lnTo>
                <a:lnTo>
                  <a:pt x="100652" y="69001"/>
                </a:lnTo>
                <a:lnTo>
                  <a:pt x="90622" y="71420"/>
                </a:lnTo>
                <a:lnTo>
                  <a:pt x="80318" y="71952"/>
                </a:lnTo>
                <a:lnTo>
                  <a:pt x="201937" y="71952"/>
                </a:lnTo>
                <a:lnTo>
                  <a:pt x="224434" y="34177"/>
                </a:lnTo>
                <a:lnTo>
                  <a:pt x="266407" y="9437"/>
                </a:lnTo>
                <a:lnTo>
                  <a:pt x="246697" y="3341"/>
                </a:lnTo>
                <a:lnTo>
                  <a:pt x="245605" y="2960"/>
                </a:lnTo>
                <a:lnTo>
                  <a:pt x="245084" y="2706"/>
                </a:lnTo>
                <a:lnTo>
                  <a:pt x="238342" y="531"/>
                </a:lnTo>
                <a:lnTo>
                  <a:pt x="231355" y="0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875658" y="6275359"/>
            <a:ext cx="84797" cy="1004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960200" y="5912318"/>
            <a:ext cx="441959" cy="323215"/>
          </a:xfrm>
          <a:custGeom>
            <a:avLst/>
            <a:gdLst/>
            <a:ahLst/>
            <a:cxnLst/>
            <a:rect l="l" t="t" r="r" b="b"/>
            <a:pathLst>
              <a:path w="441959" h="323214">
                <a:moveTo>
                  <a:pt x="282286" y="68132"/>
                </a:moveTo>
                <a:lnTo>
                  <a:pt x="148880" y="68132"/>
                </a:lnTo>
                <a:lnTo>
                  <a:pt x="150570" y="68284"/>
                </a:lnTo>
                <a:lnTo>
                  <a:pt x="152221" y="68678"/>
                </a:lnTo>
                <a:lnTo>
                  <a:pt x="392136" y="216709"/>
                </a:lnTo>
                <a:lnTo>
                  <a:pt x="411417" y="255712"/>
                </a:lnTo>
                <a:lnTo>
                  <a:pt x="406551" y="270506"/>
                </a:lnTo>
                <a:lnTo>
                  <a:pt x="384173" y="309864"/>
                </a:lnTo>
                <a:lnTo>
                  <a:pt x="383627" y="310575"/>
                </a:lnTo>
                <a:lnTo>
                  <a:pt x="383068" y="311223"/>
                </a:lnTo>
                <a:lnTo>
                  <a:pt x="376579" y="322653"/>
                </a:lnTo>
                <a:lnTo>
                  <a:pt x="441717" y="307628"/>
                </a:lnTo>
                <a:lnTo>
                  <a:pt x="395126" y="90615"/>
                </a:lnTo>
                <a:lnTo>
                  <a:pt x="335907" y="90615"/>
                </a:lnTo>
                <a:lnTo>
                  <a:pt x="325896" y="89798"/>
                </a:lnTo>
                <a:lnTo>
                  <a:pt x="316195" y="87209"/>
                </a:lnTo>
                <a:lnTo>
                  <a:pt x="307046" y="82889"/>
                </a:lnTo>
                <a:lnTo>
                  <a:pt x="282286" y="68132"/>
                </a:lnTo>
                <a:close/>
              </a:path>
              <a:path w="441959" h="323214">
                <a:moveTo>
                  <a:pt x="160121" y="0"/>
                </a:moveTo>
                <a:lnTo>
                  <a:pt x="103834" y="26489"/>
                </a:lnTo>
                <a:lnTo>
                  <a:pt x="33056" y="68195"/>
                </a:lnTo>
                <a:lnTo>
                  <a:pt x="633" y="180501"/>
                </a:lnTo>
                <a:lnTo>
                  <a:pt x="0" y="188235"/>
                </a:lnTo>
                <a:lnTo>
                  <a:pt x="2135" y="195405"/>
                </a:lnTo>
                <a:lnTo>
                  <a:pt x="6695" y="201336"/>
                </a:lnTo>
                <a:lnTo>
                  <a:pt x="13333" y="205355"/>
                </a:lnTo>
                <a:lnTo>
                  <a:pt x="35850" y="213775"/>
                </a:lnTo>
                <a:lnTo>
                  <a:pt x="41794" y="213433"/>
                </a:lnTo>
                <a:lnTo>
                  <a:pt x="52297" y="208010"/>
                </a:lnTo>
                <a:lnTo>
                  <a:pt x="56018" y="203361"/>
                </a:lnTo>
                <a:lnTo>
                  <a:pt x="78599" y="118310"/>
                </a:lnTo>
                <a:lnTo>
                  <a:pt x="81652" y="110289"/>
                </a:lnTo>
                <a:lnTo>
                  <a:pt x="142823" y="69364"/>
                </a:lnTo>
                <a:lnTo>
                  <a:pt x="145147" y="68551"/>
                </a:lnTo>
                <a:lnTo>
                  <a:pt x="145490" y="68449"/>
                </a:lnTo>
                <a:lnTo>
                  <a:pt x="146404" y="68272"/>
                </a:lnTo>
                <a:lnTo>
                  <a:pt x="146747" y="68233"/>
                </a:lnTo>
                <a:lnTo>
                  <a:pt x="146912" y="68195"/>
                </a:lnTo>
                <a:lnTo>
                  <a:pt x="147407" y="68157"/>
                </a:lnTo>
                <a:lnTo>
                  <a:pt x="148880" y="68132"/>
                </a:lnTo>
                <a:lnTo>
                  <a:pt x="282286" y="68132"/>
                </a:lnTo>
                <a:lnTo>
                  <a:pt x="174763" y="4048"/>
                </a:lnTo>
                <a:lnTo>
                  <a:pt x="167670" y="1063"/>
                </a:lnTo>
                <a:lnTo>
                  <a:pt x="160121" y="0"/>
                </a:lnTo>
                <a:close/>
              </a:path>
              <a:path w="441959" h="323214">
                <a:moveTo>
                  <a:pt x="392505" y="78406"/>
                </a:moveTo>
                <a:lnTo>
                  <a:pt x="346594" y="89481"/>
                </a:lnTo>
                <a:lnTo>
                  <a:pt x="346391" y="89544"/>
                </a:lnTo>
                <a:lnTo>
                  <a:pt x="345984" y="89620"/>
                </a:lnTo>
                <a:lnTo>
                  <a:pt x="335907" y="90615"/>
                </a:lnTo>
                <a:lnTo>
                  <a:pt x="395126" y="90615"/>
                </a:lnTo>
                <a:lnTo>
                  <a:pt x="392505" y="78406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373099" y="5979900"/>
            <a:ext cx="94868" cy="2353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937431" y="6284448"/>
            <a:ext cx="161183" cy="1583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371510" y="5946156"/>
            <a:ext cx="141605" cy="297815"/>
          </a:xfrm>
          <a:custGeom>
            <a:avLst/>
            <a:gdLst/>
            <a:ahLst/>
            <a:cxnLst/>
            <a:rect l="l" t="t" r="r" b="b"/>
            <a:pathLst>
              <a:path w="141604" h="297814">
                <a:moveTo>
                  <a:pt x="78262" y="0"/>
                </a:moveTo>
                <a:lnTo>
                  <a:pt x="68928" y="0"/>
                </a:lnTo>
                <a:lnTo>
                  <a:pt x="67683" y="139"/>
                </a:lnTo>
                <a:lnTo>
                  <a:pt x="13607" y="11734"/>
                </a:lnTo>
                <a:lnTo>
                  <a:pt x="7193" y="14533"/>
                </a:lnTo>
                <a:lnTo>
                  <a:pt x="2512" y="19397"/>
                </a:lnTo>
                <a:lnTo>
                  <a:pt x="0" y="25659"/>
                </a:lnTo>
                <a:lnTo>
                  <a:pt x="94" y="32651"/>
                </a:lnTo>
                <a:lnTo>
                  <a:pt x="55771" y="291985"/>
                </a:lnTo>
                <a:lnTo>
                  <a:pt x="63060" y="297637"/>
                </a:lnTo>
                <a:lnTo>
                  <a:pt x="72420" y="297637"/>
                </a:lnTo>
                <a:lnTo>
                  <a:pt x="127729" y="285902"/>
                </a:lnTo>
                <a:lnTo>
                  <a:pt x="141329" y="271986"/>
                </a:lnTo>
                <a:lnTo>
                  <a:pt x="141242" y="264998"/>
                </a:lnTo>
                <a:lnTo>
                  <a:pt x="85565" y="5651"/>
                </a:lnTo>
                <a:lnTo>
                  <a:pt x="78262" y="0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649158" y="5941362"/>
            <a:ext cx="141605" cy="298450"/>
          </a:xfrm>
          <a:custGeom>
            <a:avLst/>
            <a:gdLst/>
            <a:ahLst/>
            <a:cxnLst/>
            <a:rect l="l" t="t" r="r" b="b"/>
            <a:pathLst>
              <a:path w="141604" h="298450">
                <a:moveTo>
                  <a:pt x="72598" y="0"/>
                </a:moveTo>
                <a:lnTo>
                  <a:pt x="63238" y="0"/>
                </a:lnTo>
                <a:lnTo>
                  <a:pt x="55948" y="5651"/>
                </a:lnTo>
                <a:lnTo>
                  <a:pt x="54158" y="13906"/>
                </a:lnTo>
                <a:lnTo>
                  <a:pt x="94" y="265811"/>
                </a:lnTo>
                <a:lnTo>
                  <a:pt x="0" y="272797"/>
                </a:lnTo>
                <a:lnTo>
                  <a:pt x="2512" y="279058"/>
                </a:lnTo>
                <a:lnTo>
                  <a:pt x="7193" y="283922"/>
                </a:lnTo>
                <a:lnTo>
                  <a:pt x="13607" y="286715"/>
                </a:lnTo>
                <a:lnTo>
                  <a:pt x="67670" y="298323"/>
                </a:lnTo>
                <a:lnTo>
                  <a:pt x="68915" y="298450"/>
                </a:lnTo>
                <a:lnTo>
                  <a:pt x="78262" y="298450"/>
                </a:lnTo>
                <a:lnTo>
                  <a:pt x="85552" y="292798"/>
                </a:lnTo>
                <a:lnTo>
                  <a:pt x="87343" y="284543"/>
                </a:lnTo>
                <a:lnTo>
                  <a:pt x="141407" y="32639"/>
                </a:lnTo>
                <a:lnTo>
                  <a:pt x="141501" y="25650"/>
                </a:lnTo>
                <a:lnTo>
                  <a:pt x="138989" y="19386"/>
                </a:lnTo>
                <a:lnTo>
                  <a:pt x="134308" y="14522"/>
                </a:lnTo>
                <a:lnTo>
                  <a:pt x="127894" y="11734"/>
                </a:lnTo>
                <a:lnTo>
                  <a:pt x="73817" y="114"/>
                </a:lnTo>
                <a:lnTo>
                  <a:pt x="72598" y="0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279929" y="4466417"/>
            <a:ext cx="87630" cy="176530"/>
          </a:xfrm>
          <a:custGeom>
            <a:avLst/>
            <a:gdLst/>
            <a:ahLst/>
            <a:cxnLst/>
            <a:rect l="l" t="t" r="r" b="b"/>
            <a:pathLst>
              <a:path w="87629" h="176529">
                <a:moveTo>
                  <a:pt x="0" y="0"/>
                </a:moveTo>
                <a:lnTo>
                  <a:pt x="0" y="176060"/>
                </a:lnTo>
                <a:lnTo>
                  <a:pt x="87579" y="176060"/>
                </a:lnTo>
                <a:lnTo>
                  <a:pt x="87579" y="166662"/>
                </a:lnTo>
                <a:lnTo>
                  <a:pt x="85468" y="137465"/>
                </a:lnTo>
                <a:lnTo>
                  <a:pt x="69282" y="82562"/>
                </a:lnTo>
                <a:lnTo>
                  <a:pt x="44053" y="41269"/>
                </a:lnTo>
                <a:lnTo>
                  <a:pt x="16130" y="12338"/>
                </a:lnTo>
                <a:lnTo>
                  <a:pt x="0" y="0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239469" y="4438844"/>
            <a:ext cx="139065" cy="214629"/>
          </a:xfrm>
          <a:custGeom>
            <a:avLst/>
            <a:gdLst/>
            <a:ahLst/>
            <a:cxnLst/>
            <a:rect l="l" t="t" r="r" b="b"/>
            <a:pathLst>
              <a:path w="139065" h="214629">
                <a:moveTo>
                  <a:pt x="10490" y="0"/>
                </a:moveTo>
                <a:lnTo>
                  <a:pt x="8508" y="0"/>
                </a:lnTo>
                <a:lnTo>
                  <a:pt x="6553" y="558"/>
                </a:lnTo>
                <a:lnTo>
                  <a:pt x="1828" y="3581"/>
                </a:lnTo>
                <a:lnTo>
                  <a:pt x="0" y="6908"/>
                </a:lnTo>
                <a:lnTo>
                  <a:pt x="0" y="188645"/>
                </a:lnTo>
                <a:lnTo>
                  <a:pt x="10490" y="188645"/>
                </a:lnTo>
                <a:lnTo>
                  <a:pt x="10490" y="0"/>
                </a:lnTo>
                <a:close/>
              </a:path>
              <a:path w="139065" h="214629">
                <a:moveTo>
                  <a:pt x="40462" y="14998"/>
                </a:moveTo>
                <a:lnTo>
                  <a:pt x="40462" y="40525"/>
                </a:lnTo>
                <a:lnTo>
                  <a:pt x="72488" y="70849"/>
                </a:lnTo>
                <a:lnTo>
                  <a:pt x="96675" y="107437"/>
                </a:lnTo>
                <a:lnTo>
                  <a:pt x="112028" y="148723"/>
                </a:lnTo>
                <a:lnTo>
                  <a:pt x="117551" y="193141"/>
                </a:lnTo>
                <a:lnTo>
                  <a:pt x="40462" y="193141"/>
                </a:lnTo>
                <a:lnTo>
                  <a:pt x="40462" y="214121"/>
                </a:lnTo>
                <a:lnTo>
                  <a:pt x="133845" y="214121"/>
                </a:lnTo>
                <a:lnTo>
                  <a:pt x="138531" y="209410"/>
                </a:lnTo>
                <a:lnTo>
                  <a:pt x="138531" y="194233"/>
                </a:lnTo>
                <a:lnTo>
                  <a:pt x="131698" y="140918"/>
                </a:lnTo>
                <a:lnTo>
                  <a:pt x="112137" y="91805"/>
                </a:lnTo>
                <a:lnTo>
                  <a:pt x="81256" y="49097"/>
                </a:lnTo>
                <a:lnTo>
                  <a:pt x="40462" y="14998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848556" y="4466420"/>
            <a:ext cx="87630" cy="176530"/>
          </a:xfrm>
          <a:custGeom>
            <a:avLst/>
            <a:gdLst/>
            <a:ahLst/>
            <a:cxnLst/>
            <a:rect l="l" t="t" r="r" b="b"/>
            <a:pathLst>
              <a:path w="87629" h="176529">
                <a:moveTo>
                  <a:pt x="87566" y="0"/>
                </a:moveTo>
                <a:lnTo>
                  <a:pt x="51011" y="32325"/>
                </a:lnTo>
                <a:lnTo>
                  <a:pt x="23452" y="72096"/>
                </a:lnTo>
                <a:lnTo>
                  <a:pt x="6058" y="117484"/>
                </a:lnTo>
                <a:lnTo>
                  <a:pt x="0" y="166662"/>
                </a:lnTo>
                <a:lnTo>
                  <a:pt x="0" y="176060"/>
                </a:lnTo>
                <a:lnTo>
                  <a:pt x="87566" y="176060"/>
                </a:lnTo>
                <a:lnTo>
                  <a:pt x="87566" y="0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838065" y="4438844"/>
            <a:ext cx="139065" cy="214629"/>
          </a:xfrm>
          <a:custGeom>
            <a:avLst/>
            <a:gdLst/>
            <a:ahLst/>
            <a:cxnLst/>
            <a:rect l="l" t="t" r="r" b="b"/>
            <a:pathLst>
              <a:path w="139065" h="214629">
                <a:moveTo>
                  <a:pt x="130009" y="0"/>
                </a:moveTo>
                <a:lnTo>
                  <a:pt x="128028" y="0"/>
                </a:lnTo>
                <a:lnTo>
                  <a:pt x="128028" y="188645"/>
                </a:lnTo>
                <a:lnTo>
                  <a:pt x="138518" y="188645"/>
                </a:lnTo>
                <a:lnTo>
                  <a:pt x="138518" y="6908"/>
                </a:lnTo>
                <a:lnTo>
                  <a:pt x="136702" y="3581"/>
                </a:lnTo>
                <a:lnTo>
                  <a:pt x="131965" y="558"/>
                </a:lnTo>
                <a:lnTo>
                  <a:pt x="130009" y="0"/>
                </a:lnTo>
                <a:close/>
              </a:path>
              <a:path w="139065" h="214629">
                <a:moveTo>
                  <a:pt x="98056" y="15011"/>
                </a:moveTo>
                <a:lnTo>
                  <a:pt x="57269" y="49108"/>
                </a:lnTo>
                <a:lnTo>
                  <a:pt x="26392" y="91811"/>
                </a:lnTo>
                <a:lnTo>
                  <a:pt x="6832" y="140919"/>
                </a:lnTo>
                <a:lnTo>
                  <a:pt x="0" y="194233"/>
                </a:lnTo>
                <a:lnTo>
                  <a:pt x="0" y="209410"/>
                </a:lnTo>
                <a:lnTo>
                  <a:pt x="4686" y="214121"/>
                </a:lnTo>
                <a:lnTo>
                  <a:pt x="98056" y="214121"/>
                </a:lnTo>
                <a:lnTo>
                  <a:pt x="98056" y="193141"/>
                </a:lnTo>
                <a:lnTo>
                  <a:pt x="20980" y="193141"/>
                </a:lnTo>
                <a:lnTo>
                  <a:pt x="26488" y="148723"/>
                </a:lnTo>
                <a:lnTo>
                  <a:pt x="41835" y="107437"/>
                </a:lnTo>
                <a:lnTo>
                  <a:pt x="66023" y="70849"/>
                </a:lnTo>
                <a:lnTo>
                  <a:pt x="98056" y="40525"/>
                </a:lnTo>
                <a:lnTo>
                  <a:pt x="98056" y="15011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9023672" y="4730714"/>
            <a:ext cx="168706" cy="2214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987975" y="4041082"/>
            <a:ext cx="240118" cy="15707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985110" y="4657460"/>
            <a:ext cx="246379" cy="37465"/>
          </a:xfrm>
          <a:custGeom>
            <a:avLst/>
            <a:gdLst/>
            <a:ahLst/>
            <a:cxnLst/>
            <a:rect l="l" t="t" r="r" b="b"/>
            <a:pathLst>
              <a:path w="246379" h="37464">
                <a:moveTo>
                  <a:pt x="245833" y="0"/>
                </a:moveTo>
                <a:lnTo>
                  <a:pt x="0" y="0"/>
                </a:lnTo>
                <a:lnTo>
                  <a:pt x="46723" y="36842"/>
                </a:lnTo>
                <a:lnTo>
                  <a:pt x="199110" y="36842"/>
                </a:lnTo>
                <a:lnTo>
                  <a:pt x="245833" y="0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966100" y="4228128"/>
            <a:ext cx="284480" cy="399415"/>
          </a:xfrm>
          <a:custGeom>
            <a:avLst/>
            <a:gdLst/>
            <a:ahLst/>
            <a:cxnLst/>
            <a:rect l="l" t="t" r="r" b="b"/>
            <a:pathLst>
              <a:path w="284479" h="399414">
                <a:moveTo>
                  <a:pt x="270281" y="0"/>
                </a:moveTo>
                <a:lnTo>
                  <a:pt x="13576" y="0"/>
                </a:lnTo>
                <a:lnTo>
                  <a:pt x="7667" y="28000"/>
                </a:lnTo>
                <a:lnTo>
                  <a:pt x="3421" y="56341"/>
                </a:lnTo>
                <a:lnTo>
                  <a:pt x="858" y="84948"/>
                </a:lnTo>
                <a:lnTo>
                  <a:pt x="33" y="112631"/>
                </a:lnTo>
                <a:lnTo>
                  <a:pt x="0" y="399364"/>
                </a:lnTo>
                <a:lnTo>
                  <a:pt x="283857" y="399364"/>
                </a:lnTo>
                <a:lnTo>
                  <a:pt x="283857" y="208826"/>
                </a:lnTo>
                <a:lnTo>
                  <a:pt x="141922" y="208826"/>
                </a:lnTo>
                <a:lnTo>
                  <a:pt x="114994" y="203375"/>
                </a:lnTo>
                <a:lnTo>
                  <a:pt x="92973" y="188518"/>
                </a:lnTo>
                <a:lnTo>
                  <a:pt x="78110" y="166499"/>
                </a:lnTo>
                <a:lnTo>
                  <a:pt x="72656" y="139560"/>
                </a:lnTo>
                <a:lnTo>
                  <a:pt x="78110" y="112631"/>
                </a:lnTo>
                <a:lnTo>
                  <a:pt x="92973" y="90611"/>
                </a:lnTo>
                <a:lnTo>
                  <a:pt x="114994" y="75748"/>
                </a:lnTo>
                <a:lnTo>
                  <a:pt x="141922" y="70294"/>
                </a:lnTo>
                <a:lnTo>
                  <a:pt x="281689" y="70294"/>
                </a:lnTo>
                <a:lnTo>
                  <a:pt x="280441" y="56341"/>
                </a:lnTo>
                <a:lnTo>
                  <a:pt x="276196" y="28000"/>
                </a:lnTo>
                <a:lnTo>
                  <a:pt x="270281" y="0"/>
                </a:lnTo>
                <a:close/>
              </a:path>
              <a:path w="284479" h="399414">
                <a:moveTo>
                  <a:pt x="281689" y="70294"/>
                </a:moveTo>
                <a:lnTo>
                  <a:pt x="141922" y="70294"/>
                </a:lnTo>
                <a:lnTo>
                  <a:pt x="168861" y="75748"/>
                </a:lnTo>
                <a:lnTo>
                  <a:pt x="190881" y="90611"/>
                </a:lnTo>
                <a:lnTo>
                  <a:pt x="205737" y="112631"/>
                </a:lnTo>
                <a:lnTo>
                  <a:pt x="211188" y="139560"/>
                </a:lnTo>
                <a:lnTo>
                  <a:pt x="205737" y="166499"/>
                </a:lnTo>
                <a:lnTo>
                  <a:pt x="190881" y="188518"/>
                </a:lnTo>
                <a:lnTo>
                  <a:pt x="168861" y="203375"/>
                </a:lnTo>
                <a:lnTo>
                  <a:pt x="141922" y="208826"/>
                </a:lnTo>
                <a:lnTo>
                  <a:pt x="283857" y="208826"/>
                </a:lnTo>
                <a:lnTo>
                  <a:pt x="283824" y="112631"/>
                </a:lnTo>
                <a:lnTo>
                  <a:pt x="283000" y="84948"/>
                </a:lnTo>
                <a:lnTo>
                  <a:pt x="281689" y="70294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909070" y="2603021"/>
            <a:ext cx="392430" cy="473709"/>
          </a:xfrm>
          <a:custGeom>
            <a:avLst/>
            <a:gdLst/>
            <a:ahLst/>
            <a:cxnLst/>
            <a:rect l="l" t="t" r="r" b="b"/>
            <a:pathLst>
              <a:path w="392429" h="473710">
                <a:moveTo>
                  <a:pt x="198323" y="0"/>
                </a:moveTo>
                <a:lnTo>
                  <a:pt x="153373" y="4761"/>
                </a:lnTo>
                <a:lnTo>
                  <a:pt x="111854" y="19325"/>
                </a:lnTo>
                <a:lnTo>
                  <a:pt x="75031" y="42444"/>
                </a:lnTo>
                <a:lnTo>
                  <a:pt x="44168" y="72872"/>
                </a:lnTo>
                <a:lnTo>
                  <a:pt x="20532" y="109362"/>
                </a:lnTo>
                <a:lnTo>
                  <a:pt x="5387" y="150668"/>
                </a:lnTo>
                <a:lnTo>
                  <a:pt x="0" y="195541"/>
                </a:lnTo>
                <a:lnTo>
                  <a:pt x="2248" y="225693"/>
                </a:lnTo>
                <a:lnTo>
                  <a:pt x="8878" y="254404"/>
                </a:lnTo>
                <a:lnTo>
                  <a:pt x="19550" y="281332"/>
                </a:lnTo>
                <a:lnTo>
                  <a:pt x="33921" y="306133"/>
                </a:lnTo>
                <a:lnTo>
                  <a:pt x="57297" y="342781"/>
                </a:lnTo>
                <a:lnTo>
                  <a:pt x="75896" y="379268"/>
                </a:lnTo>
                <a:lnTo>
                  <a:pt x="88783" y="417281"/>
                </a:lnTo>
                <a:lnTo>
                  <a:pt x="95021" y="458508"/>
                </a:lnTo>
                <a:lnTo>
                  <a:pt x="95326" y="463397"/>
                </a:lnTo>
                <a:lnTo>
                  <a:pt x="95478" y="468388"/>
                </a:lnTo>
                <a:lnTo>
                  <a:pt x="95478" y="473481"/>
                </a:lnTo>
                <a:lnTo>
                  <a:pt x="296379" y="473468"/>
                </a:lnTo>
                <a:lnTo>
                  <a:pt x="296379" y="468388"/>
                </a:lnTo>
                <a:lnTo>
                  <a:pt x="296519" y="463397"/>
                </a:lnTo>
                <a:lnTo>
                  <a:pt x="296813" y="458495"/>
                </a:lnTo>
                <a:lnTo>
                  <a:pt x="151814" y="458482"/>
                </a:lnTo>
                <a:lnTo>
                  <a:pt x="145077" y="399361"/>
                </a:lnTo>
                <a:lnTo>
                  <a:pt x="132898" y="347084"/>
                </a:lnTo>
                <a:lnTo>
                  <a:pt x="118404" y="303652"/>
                </a:lnTo>
                <a:lnTo>
                  <a:pt x="104724" y="271081"/>
                </a:lnTo>
                <a:lnTo>
                  <a:pt x="102215" y="262834"/>
                </a:lnTo>
                <a:lnTo>
                  <a:pt x="121966" y="228620"/>
                </a:lnTo>
                <a:lnTo>
                  <a:pt x="130199" y="226679"/>
                </a:lnTo>
                <a:lnTo>
                  <a:pt x="389411" y="226679"/>
                </a:lnTo>
                <a:lnTo>
                  <a:pt x="389539" y="226130"/>
                </a:lnTo>
                <a:lnTo>
                  <a:pt x="386758" y="151306"/>
                </a:lnTo>
                <a:lnTo>
                  <a:pt x="372224" y="110323"/>
                </a:lnTo>
                <a:lnTo>
                  <a:pt x="349407" y="74111"/>
                </a:lnTo>
                <a:lnTo>
                  <a:pt x="319458" y="43822"/>
                </a:lnTo>
                <a:lnTo>
                  <a:pt x="283528" y="20606"/>
                </a:lnTo>
                <a:lnTo>
                  <a:pt x="242765" y="5615"/>
                </a:lnTo>
                <a:lnTo>
                  <a:pt x="198323" y="0"/>
                </a:lnTo>
                <a:close/>
              </a:path>
              <a:path w="392429" h="473710">
                <a:moveTo>
                  <a:pt x="132638" y="256374"/>
                </a:moveTo>
                <a:lnTo>
                  <a:pt x="131584" y="257746"/>
                </a:lnTo>
                <a:lnTo>
                  <a:pt x="131940" y="258508"/>
                </a:lnTo>
                <a:lnTo>
                  <a:pt x="146482" y="293192"/>
                </a:lnTo>
                <a:lnTo>
                  <a:pt x="161883" y="339509"/>
                </a:lnTo>
                <a:lnTo>
                  <a:pt x="174784" y="395322"/>
                </a:lnTo>
                <a:lnTo>
                  <a:pt x="181825" y="458495"/>
                </a:lnTo>
                <a:lnTo>
                  <a:pt x="296815" y="458482"/>
                </a:lnTo>
                <a:lnTo>
                  <a:pt x="206095" y="458482"/>
                </a:lnTo>
                <a:lnTo>
                  <a:pt x="213134" y="395311"/>
                </a:lnTo>
                <a:lnTo>
                  <a:pt x="226034" y="339502"/>
                </a:lnTo>
                <a:lnTo>
                  <a:pt x="241439" y="293190"/>
                </a:lnTo>
                <a:lnTo>
                  <a:pt x="247836" y="277949"/>
                </a:lnTo>
                <a:lnTo>
                  <a:pt x="193959" y="277949"/>
                </a:lnTo>
                <a:lnTo>
                  <a:pt x="170579" y="274517"/>
                </a:lnTo>
                <a:lnTo>
                  <a:pt x="148704" y="264223"/>
                </a:lnTo>
                <a:lnTo>
                  <a:pt x="141960" y="259727"/>
                </a:lnTo>
                <a:lnTo>
                  <a:pt x="136855" y="257149"/>
                </a:lnTo>
                <a:lnTo>
                  <a:pt x="132638" y="256374"/>
                </a:lnTo>
                <a:close/>
              </a:path>
              <a:path w="392429" h="473710">
                <a:moveTo>
                  <a:pt x="389411" y="226679"/>
                </a:moveTo>
                <a:lnTo>
                  <a:pt x="257717" y="226679"/>
                </a:lnTo>
                <a:lnTo>
                  <a:pt x="265953" y="228620"/>
                </a:lnTo>
                <a:lnTo>
                  <a:pt x="273366" y="232697"/>
                </a:lnTo>
                <a:lnTo>
                  <a:pt x="279526" y="238747"/>
                </a:lnTo>
                <a:lnTo>
                  <a:pt x="283823" y="246215"/>
                </a:lnTo>
                <a:lnTo>
                  <a:pt x="285899" y="254395"/>
                </a:lnTo>
                <a:lnTo>
                  <a:pt x="285702" y="262834"/>
                </a:lnTo>
                <a:lnTo>
                  <a:pt x="283184" y="271081"/>
                </a:lnTo>
                <a:lnTo>
                  <a:pt x="269517" y="303656"/>
                </a:lnTo>
                <a:lnTo>
                  <a:pt x="255025" y="347086"/>
                </a:lnTo>
                <a:lnTo>
                  <a:pt x="242842" y="399370"/>
                </a:lnTo>
                <a:lnTo>
                  <a:pt x="236105" y="458482"/>
                </a:lnTo>
                <a:lnTo>
                  <a:pt x="296815" y="458482"/>
                </a:lnTo>
                <a:lnTo>
                  <a:pt x="302979" y="417416"/>
                </a:lnTo>
                <a:lnTo>
                  <a:pt x="315737" y="379510"/>
                </a:lnTo>
                <a:lnTo>
                  <a:pt x="334216" y="343143"/>
                </a:lnTo>
                <a:lnTo>
                  <a:pt x="357543" y="306666"/>
                </a:lnTo>
                <a:lnTo>
                  <a:pt x="372034" y="281854"/>
                </a:lnTo>
                <a:lnTo>
                  <a:pt x="382816" y="254893"/>
                </a:lnTo>
                <a:lnTo>
                  <a:pt x="389411" y="226679"/>
                </a:lnTo>
                <a:close/>
              </a:path>
              <a:path w="392429" h="473710">
                <a:moveTo>
                  <a:pt x="255282" y="256374"/>
                </a:moveTo>
                <a:lnTo>
                  <a:pt x="251078" y="257149"/>
                </a:lnTo>
                <a:lnTo>
                  <a:pt x="245960" y="259727"/>
                </a:lnTo>
                <a:lnTo>
                  <a:pt x="239204" y="264223"/>
                </a:lnTo>
                <a:lnTo>
                  <a:pt x="217336" y="274517"/>
                </a:lnTo>
                <a:lnTo>
                  <a:pt x="193959" y="277949"/>
                </a:lnTo>
                <a:lnTo>
                  <a:pt x="247836" y="277949"/>
                </a:lnTo>
                <a:lnTo>
                  <a:pt x="256108" y="258241"/>
                </a:lnTo>
                <a:lnTo>
                  <a:pt x="256336" y="257746"/>
                </a:lnTo>
                <a:lnTo>
                  <a:pt x="255282" y="256374"/>
                </a:lnTo>
                <a:close/>
              </a:path>
              <a:path w="392429" h="473710">
                <a:moveTo>
                  <a:pt x="257717" y="226679"/>
                </a:moveTo>
                <a:lnTo>
                  <a:pt x="130199" y="226679"/>
                </a:lnTo>
                <a:lnTo>
                  <a:pt x="138823" y="227037"/>
                </a:lnTo>
                <a:lnTo>
                  <a:pt x="144729" y="228545"/>
                </a:lnTo>
                <a:lnTo>
                  <a:pt x="150990" y="231030"/>
                </a:lnTo>
                <a:lnTo>
                  <a:pt x="157793" y="234579"/>
                </a:lnTo>
                <a:lnTo>
                  <a:pt x="165328" y="239280"/>
                </a:lnTo>
                <a:lnTo>
                  <a:pt x="179171" y="245795"/>
                </a:lnTo>
                <a:lnTo>
                  <a:pt x="193967" y="247967"/>
                </a:lnTo>
                <a:lnTo>
                  <a:pt x="208762" y="245795"/>
                </a:lnTo>
                <a:lnTo>
                  <a:pt x="222605" y="239280"/>
                </a:lnTo>
                <a:lnTo>
                  <a:pt x="230132" y="234579"/>
                </a:lnTo>
                <a:lnTo>
                  <a:pt x="236931" y="231030"/>
                </a:lnTo>
                <a:lnTo>
                  <a:pt x="243186" y="228545"/>
                </a:lnTo>
                <a:lnTo>
                  <a:pt x="249085" y="227037"/>
                </a:lnTo>
                <a:lnTo>
                  <a:pt x="257717" y="226679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894079" y="2588035"/>
            <a:ext cx="422275" cy="503555"/>
          </a:xfrm>
          <a:custGeom>
            <a:avLst/>
            <a:gdLst/>
            <a:ahLst/>
            <a:cxnLst/>
            <a:rect l="l" t="t" r="r" b="b"/>
            <a:pathLst>
              <a:path w="422275" h="503555">
                <a:moveTo>
                  <a:pt x="213487" y="0"/>
                </a:moveTo>
                <a:lnTo>
                  <a:pt x="171677" y="3693"/>
                </a:lnTo>
                <a:lnTo>
                  <a:pt x="131943" y="15516"/>
                </a:lnTo>
                <a:lnTo>
                  <a:pt x="95215" y="35068"/>
                </a:lnTo>
                <a:lnTo>
                  <a:pt x="62420" y="61950"/>
                </a:lnTo>
                <a:lnTo>
                  <a:pt x="35745" y="94198"/>
                </a:lnTo>
                <a:lnTo>
                  <a:pt x="16194" y="130309"/>
                </a:lnTo>
                <a:lnTo>
                  <a:pt x="4150" y="169376"/>
                </a:lnTo>
                <a:lnTo>
                  <a:pt x="0" y="210489"/>
                </a:lnTo>
                <a:lnTo>
                  <a:pt x="2305" y="242173"/>
                </a:lnTo>
                <a:lnTo>
                  <a:pt x="9248" y="272862"/>
                </a:lnTo>
                <a:lnTo>
                  <a:pt x="20702" y="302136"/>
                </a:lnTo>
                <a:lnTo>
                  <a:pt x="36537" y="329577"/>
                </a:lnTo>
                <a:lnTo>
                  <a:pt x="61143" y="368521"/>
                </a:lnTo>
                <a:lnTo>
                  <a:pt x="79652" y="406403"/>
                </a:lnTo>
                <a:lnTo>
                  <a:pt x="91385" y="445688"/>
                </a:lnTo>
                <a:lnTo>
                  <a:pt x="95477" y="488454"/>
                </a:lnTo>
                <a:lnTo>
                  <a:pt x="95554" y="490207"/>
                </a:lnTo>
                <a:lnTo>
                  <a:pt x="96227" y="494055"/>
                </a:lnTo>
                <a:lnTo>
                  <a:pt x="97675" y="496862"/>
                </a:lnTo>
                <a:lnTo>
                  <a:pt x="102692" y="501865"/>
                </a:lnTo>
                <a:lnTo>
                  <a:pt x="106489" y="503453"/>
                </a:lnTo>
                <a:lnTo>
                  <a:pt x="318770" y="503440"/>
                </a:lnTo>
                <a:lnTo>
                  <a:pt x="324929" y="498068"/>
                </a:lnTo>
                <a:lnTo>
                  <a:pt x="326123" y="490994"/>
                </a:lnTo>
                <a:lnTo>
                  <a:pt x="326270" y="490207"/>
                </a:lnTo>
                <a:lnTo>
                  <a:pt x="326351" y="488454"/>
                </a:lnTo>
                <a:lnTo>
                  <a:pt x="327767" y="473481"/>
                </a:lnTo>
                <a:lnTo>
                  <a:pt x="125042" y="473468"/>
                </a:lnTo>
                <a:lnTo>
                  <a:pt x="118821" y="430371"/>
                </a:lnTo>
                <a:lnTo>
                  <a:pt x="105652" y="390526"/>
                </a:lnTo>
                <a:lnTo>
                  <a:pt x="86248" y="351960"/>
                </a:lnTo>
                <a:lnTo>
                  <a:pt x="61315" y="312686"/>
                </a:lnTo>
                <a:lnTo>
                  <a:pt x="47724" y="289152"/>
                </a:lnTo>
                <a:lnTo>
                  <a:pt x="37899" y="264047"/>
                </a:lnTo>
                <a:lnTo>
                  <a:pt x="31947" y="237725"/>
                </a:lnTo>
                <a:lnTo>
                  <a:pt x="29979" y="210489"/>
                </a:lnTo>
                <a:lnTo>
                  <a:pt x="36641" y="163174"/>
                </a:lnTo>
                <a:lnTo>
                  <a:pt x="55218" y="120215"/>
                </a:lnTo>
                <a:lnTo>
                  <a:pt x="83821" y="83540"/>
                </a:lnTo>
                <a:lnTo>
                  <a:pt x="120570" y="55022"/>
                </a:lnTo>
                <a:lnTo>
                  <a:pt x="163585" y="36537"/>
                </a:lnTo>
                <a:lnTo>
                  <a:pt x="210985" y="29959"/>
                </a:lnTo>
                <a:lnTo>
                  <a:pt x="317761" y="29959"/>
                </a:lnTo>
                <a:lnTo>
                  <a:pt x="293392" y="16665"/>
                </a:lnTo>
                <a:lnTo>
                  <a:pt x="254539" y="4482"/>
                </a:lnTo>
                <a:lnTo>
                  <a:pt x="213487" y="0"/>
                </a:lnTo>
                <a:close/>
              </a:path>
              <a:path w="422275" h="503555">
                <a:moveTo>
                  <a:pt x="317761" y="29959"/>
                </a:moveTo>
                <a:lnTo>
                  <a:pt x="210985" y="29959"/>
                </a:lnTo>
                <a:lnTo>
                  <a:pt x="213131" y="29972"/>
                </a:lnTo>
                <a:lnTo>
                  <a:pt x="260589" y="36937"/>
                </a:lnTo>
                <a:lnTo>
                  <a:pt x="303268" y="55494"/>
                </a:lnTo>
                <a:lnTo>
                  <a:pt x="339451" y="83905"/>
                </a:lnTo>
                <a:lnTo>
                  <a:pt x="367422" y="120434"/>
                </a:lnTo>
                <a:lnTo>
                  <a:pt x="385463" y="163343"/>
                </a:lnTo>
                <a:lnTo>
                  <a:pt x="391858" y="210896"/>
                </a:lnTo>
                <a:lnTo>
                  <a:pt x="389822" y="238135"/>
                </a:lnTo>
                <a:lnTo>
                  <a:pt x="383790" y="264501"/>
                </a:lnTo>
                <a:lnTo>
                  <a:pt x="373877" y="289636"/>
                </a:lnTo>
                <a:lnTo>
                  <a:pt x="360197" y="313182"/>
                </a:lnTo>
                <a:lnTo>
                  <a:pt x="335816" y="351426"/>
                </a:lnTo>
                <a:lnTo>
                  <a:pt x="316491" y="389805"/>
                </a:lnTo>
                <a:lnTo>
                  <a:pt x="303170" y="429944"/>
                </a:lnTo>
                <a:lnTo>
                  <a:pt x="296799" y="473468"/>
                </a:lnTo>
                <a:lnTo>
                  <a:pt x="196824" y="473481"/>
                </a:lnTo>
                <a:lnTo>
                  <a:pt x="327768" y="473468"/>
                </a:lnTo>
                <a:lnTo>
                  <a:pt x="330417" y="445454"/>
                </a:lnTo>
                <a:lnTo>
                  <a:pt x="342071" y="406219"/>
                </a:lnTo>
                <a:lnTo>
                  <a:pt x="360562" y="368427"/>
                </a:lnTo>
                <a:lnTo>
                  <a:pt x="384898" y="330136"/>
                </a:lnTo>
                <a:lnTo>
                  <a:pt x="400860" y="302688"/>
                </a:lnTo>
                <a:lnTo>
                  <a:pt x="412422" y="273388"/>
                </a:lnTo>
                <a:lnTo>
                  <a:pt x="419456" y="242652"/>
                </a:lnTo>
                <a:lnTo>
                  <a:pt x="421830" y="210896"/>
                </a:lnTo>
                <a:lnTo>
                  <a:pt x="417835" y="169733"/>
                </a:lnTo>
                <a:lnTo>
                  <a:pt x="406098" y="130690"/>
                </a:lnTo>
                <a:lnTo>
                  <a:pt x="386994" y="94679"/>
                </a:lnTo>
                <a:lnTo>
                  <a:pt x="360895" y="62611"/>
                </a:lnTo>
                <a:lnTo>
                  <a:pt x="329144" y="36168"/>
                </a:lnTo>
                <a:lnTo>
                  <a:pt x="317761" y="29959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800969" y="2874165"/>
            <a:ext cx="86995" cy="61594"/>
          </a:xfrm>
          <a:custGeom>
            <a:avLst/>
            <a:gdLst/>
            <a:ahLst/>
            <a:cxnLst/>
            <a:rect l="l" t="t" r="r" b="b"/>
            <a:pathLst>
              <a:path w="86995" h="61594">
                <a:moveTo>
                  <a:pt x="64664" y="0"/>
                </a:moveTo>
                <a:lnTo>
                  <a:pt x="14362" y="17555"/>
                </a:lnTo>
                <a:lnTo>
                  <a:pt x="0" y="37825"/>
                </a:lnTo>
                <a:lnTo>
                  <a:pt x="1510" y="46625"/>
                </a:lnTo>
                <a:lnTo>
                  <a:pt x="4970" y="52633"/>
                </a:lnTo>
                <a:lnTo>
                  <a:pt x="9903" y="57157"/>
                </a:lnTo>
                <a:lnTo>
                  <a:pt x="15881" y="60009"/>
                </a:lnTo>
                <a:lnTo>
                  <a:pt x="22477" y="61002"/>
                </a:lnTo>
                <a:lnTo>
                  <a:pt x="25170" y="61002"/>
                </a:lnTo>
                <a:lnTo>
                  <a:pt x="72071" y="43438"/>
                </a:lnTo>
                <a:lnTo>
                  <a:pt x="86440" y="23167"/>
                </a:lnTo>
                <a:lnTo>
                  <a:pt x="84936" y="14367"/>
                </a:lnTo>
                <a:lnTo>
                  <a:pt x="80131" y="6848"/>
                </a:lnTo>
                <a:lnTo>
                  <a:pt x="73063" y="1920"/>
                </a:lnTo>
                <a:lnTo>
                  <a:pt x="64664" y="0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789188" y="2696215"/>
            <a:ext cx="87630" cy="53975"/>
          </a:xfrm>
          <a:custGeom>
            <a:avLst/>
            <a:gdLst/>
            <a:ahLst/>
            <a:cxnLst/>
            <a:rect l="l" t="t" r="r" b="b"/>
            <a:pathLst>
              <a:path w="87629" h="53975">
                <a:moveTo>
                  <a:pt x="17951" y="0"/>
                </a:moveTo>
                <a:lnTo>
                  <a:pt x="9945" y="3187"/>
                </a:lnTo>
                <a:lnTo>
                  <a:pt x="3721" y="9145"/>
                </a:lnTo>
                <a:lnTo>
                  <a:pt x="135" y="17318"/>
                </a:lnTo>
                <a:lnTo>
                  <a:pt x="0" y="26242"/>
                </a:lnTo>
                <a:lnTo>
                  <a:pt x="3187" y="34248"/>
                </a:lnTo>
                <a:lnTo>
                  <a:pt x="9145" y="40476"/>
                </a:lnTo>
                <a:lnTo>
                  <a:pt x="17318" y="44064"/>
                </a:lnTo>
                <a:lnTo>
                  <a:pt x="61984" y="53779"/>
                </a:lnTo>
                <a:lnTo>
                  <a:pt x="63584" y="53945"/>
                </a:lnTo>
                <a:lnTo>
                  <a:pt x="65171" y="53945"/>
                </a:lnTo>
                <a:lnTo>
                  <a:pt x="87252" y="27316"/>
                </a:lnTo>
                <a:lnTo>
                  <a:pt x="84064" y="19310"/>
                </a:lnTo>
                <a:lnTo>
                  <a:pt x="78107" y="13082"/>
                </a:lnTo>
                <a:lnTo>
                  <a:pt x="69934" y="9495"/>
                </a:lnTo>
                <a:lnTo>
                  <a:pt x="26881" y="135"/>
                </a:lnTo>
                <a:lnTo>
                  <a:pt x="17951" y="0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885952" y="2540158"/>
            <a:ext cx="75118" cy="7470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085554" y="2464338"/>
            <a:ext cx="45085" cy="88900"/>
          </a:xfrm>
          <a:custGeom>
            <a:avLst/>
            <a:gdLst/>
            <a:ahLst/>
            <a:cxnLst/>
            <a:rect l="l" t="t" r="r" b="b"/>
            <a:pathLst>
              <a:path w="45084" h="88900">
                <a:moveTo>
                  <a:pt x="22478" y="0"/>
                </a:moveTo>
                <a:lnTo>
                  <a:pt x="13726" y="1767"/>
                </a:lnTo>
                <a:lnTo>
                  <a:pt x="6581" y="6588"/>
                </a:lnTo>
                <a:lnTo>
                  <a:pt x="1765" y="13737"/>
                </a:lnTo>
                <a:lnTo>
                  <a:pt x="0" y="22491"/>
                </a:lnTo>
                <a:lnTo>
                  <a:pt x="0" y="65862"/>
                </a:lnTo>
                <a:lnTo>
                  <a:pt x="1765" y="74609"/>
                </a:lnTo>
                <a:lnTo>
                  <a:pt x="6581" y="81754"/>
                </a:lnTo>
                <a:lnTo>
                  <a:pt x="13726" y="86573"/>
                </a:lnTo>
                <a:lnTo>
                  <a:pt x="22478" y="88341"/>
                </a:lnTo>
                <a:lnTo>
                  <a:pt x="31225" y="86573"/>
                </a:lnTo>
                <a:lnTo>
                  <a:pt x="38371" y="81754"/>
                </a:lnTo>
                <a:lnTo>
                  <a:pt x="43190" y="74609"/>
                </a:lnTo>
                <a:lnTo>
                  <a:pt x="44957" y="65862"/>
                </a:lnTo>
                <a:lnTo>
                  <a:pt x="44957" y="22491"/>
                </a:lnTo>
                <a:lnTo>
                  <a:pt x="43190" y="13737"/>
                </a:lnTo>
                <a:lnTo>
                  <a:pt x="38371" y="6588"/>
                </a:lnTo>
                <a:lnTo>
                  <a:pt x="31225" y="1767"/>
                </a:lnTo>
                <a:lnTo>
                  <a:pt x="22478" y="0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327158" y="2874164"/>
            <a:ext cx="86995" cy="61594"/>
          </a:xfrm>
          <a:custGeom>
            <a:avLst/>
            <a:gdLst/>
            <a:ahLst/>
            <a:cxnLst/>
            <a:rect l="l" t="t" r="r" b="b"/>
            <a:pathLst>
              <a:path w="86995" h="61594">
                <a:moveTo>
                  <a:pt x="21776" y="0"/>
                </a:moveTo>
                <a:lnTo>
                  <a:pt x="13377" y="1917"/>
                </a:lnTo>
                <a:lnTo>
                  <a:pt x="6309" y="6844"/>
                </a:lnTo>
                <a:lnTo>
                  <a:pt x="1504" y="14369"/>
                </a:lnTo>
                <a:lnTo>
                  <a:pt x="0" y="23169"/>
                </a:lnTo>
                <a:lnTo>
                  <a:pt x="1917" y="31571"/>
                </a:lnTo>
                <a:lnTo>
                  <a:pt x="6844" y="38640"/>
                </a:lnTo>
                <a:lnTo>
                  <a:pt x="14369" y="43439"/>
                </a:lnTo>
                <a:lnTo>
                  <a:pt x="58527" y="60508"/>
                </a:lnTo>
                <a:lnTo>
                  <a:pt x="61270" y="61004"/>
                </a:lnTo>
                <a:lnTo>
                  <a:pt x="63963" y="61004"/>
                </a:lnTo>
                <a:lnTo>
                  <a:pt x="86440" y="37827"/>
                </a:lnTo>
                <a:lnTo>
                  <a:pt x="84522" y="29425"/>
                </a:lnTo>
                <a:lnTo>
                  <a:pt x="79592" y="22356"/>
                </a:lnTo>
                <a:lnTo>
                  <a:pt x="72065" y="17557"/>
                </a:lnTo>
                <a:lnTo>
                  <a:pt x="30574" y="1504"/>
                </a:lnTo>
                <a:lnTo>
                  <a:pt x="21776" y="0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339625" y="2696215"/>
            <a:ext cx="87630" cy="53975"/>
          </a:xfrm>
          <a:custGeom>
            <a:avLst/>
            <a:gdLst/>
            <a:ahLst/>
            <a:cxnLst/>
            <a:rect l="l" t="t" r="r" b="b"/>
            <a:pathLst>
              <a:path w="87629" h="53975">
                <a:moveTo>
                  <a:pt x="69295" y="0"/>
                </a:moveTo>
                <a:lnTo>
                  <a:pt x="17318" y="9495"/>
                </a:lnTo>
                <a:lnTo>
                  <a:pt x="0" y="27316"/>
                </a:lnTo>
                <a:lnTo>
                  <a:pt x="135" y="36241"/>
                </a:lnTo>
                <a:lnTo>
                  <a:pt x="3073" y="43443"/>
                </a:lnTo>
                <a:lnTo>
                  <a:pt x="8083" y="49036"/>
                </a:lnTo>
                <a:lnTo>
                  <a:pt x="14606" y="52657"/>
                </a:lnTo>
                <a:lnTo>
                  <a:pt x="22080" y="53945"/>
                </a:lnTo>
                <a:lnTo>
                  <a:pt x="23668" y="53945"/>
                </a:lnTo>
                <a:lnTo>
                  <a:pt x="69934" y="44064"/>
                </a:lnTo>
                <a:lnTo>
                  <a:pt x="87252" y="26242"/>
                </a:lnTo>
                <a:lnTo>
                  <a:pt x="87117" y="17318"/>
                </a:lnTo>
                <a:lnTo>
                  <a:pt x="83529" y="9145"/>
                </a:lnTo>
                <a:lnTo>
                  <a:pt x="77301" y="3187"/>
                </a:lnTo>
                <a:lnTo>
                  <a:pt x="69295" y="0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254996" y="2540158"/>
            <a:ext cx="75118" cy="7470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989779" y="3061528"/>
            <a:ext cx="230428" cy="19453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>
            <a:spLocks noGrp="1"/>
          </p:cNvSpPr>
          <p:nvPr>
            <p:ph type="title"/>
          </p:nvPr>
        </p:nvSpPr>
        <p:spPr>
          <a:xfrm>
            <a:off x="878300" y="919922"/>
            <a:ext cx="3131996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32280" algn="l"/>
              </a:tabLst>
            </a:pPr>
            <a:r>
              <a:rPr sz="4800" i="0" spc="-15" dirty="0">
                <a:solidFill>
                  <a:srgbClr val="96A126"/>
                </a:solidFill>
                <a:latin typeface="Myriad Pro"/>
                <a:cs typeface="Myriad Pro"/>
              </a:rPr>
              <a:t>A</a:t>
            </a:r>
            <a:r>
              <a:rPr sz="4800" i="0" dirty="0">
                <a:solidFill>
                  <a:srgbClr val="96A126"/>
                </a:solidFill>
                <a:latin typeface="Myriad Pro"/>
                <a:cs typeface="Myriad Pro"/>
              </a:rPr>
              <a:t>bout	</a:t>
            </a:r>
            <a:r>
              <a:rPr sz="4800" i="0" spc="-30" dirty="0">
                <a:solidFill>
                  <a:srgbClr val="96A126"/>
                </a:solidFill>
                <a:latin typeface="Myriad Pro"/>
                <a:cs typeface="Myriad Pro"/>
              </a:rPr>
              <a:t>U</a:t>
            </a:r>
            <a:r>
              <a:rPr sz="4800" i="0" dirty="0">
                <a:solidFill>
                  <a:srgbClr val="96A126"/>
                </a:solidFill>
                <a:latin typeface="Myriad Pro"/>
                <a:cs typeface="Myriad Pro"/>
              </a:rPr>
              <a:t>s</a:t>
            </a:r>
            <a:endParaRPr sz="4800" dirty="0">
              <a:latin typeface="Myriad Pro"/>
              <a:cs typeface="Myriad Pr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5119985" cy="75600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457212"/>
            <a:ext cx="1268095" cy="6645909"/>
          </a:xfrm>
          <a:custGeom>
            <a:avLst/>
            <a:gdLst/>
            <a:ahLst/>
            <a:cxnLst/>
            <a:rect l="l" t="t" r="r" b="b"/>
            <a:pathLst>
              <a:path w="1268095" h="6645909">
                <a:moveTo>
                  <a:pt x="0" y="6645592"/>
                </a:moveTo>
                <a:lnTo>
                  <a:pt x="1267802" y="6645592"/>
                </a:lnTo>
                <a:lnTo>
                  <a:pt x="1267802" y="0"/>
                </a:lnTo>
                <a:lnTo>
                  <a:pt x="0" y="0"/>
                </a:lnTo>
                <a:lnTo>
                  <a:pt x="0" y="6645592"/>
                </a:lnTo>
                <a:close/>
              </a:path>
            </a:pathLst>
          </a:custGeom>
          <a:solidFill>
            <a:srgbClr val="A4A7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43859" y="790972"/>
            <a:ext cx="718145" cy="584332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630"/>
              </a:lnSpc>
              <a:tabLst>
                <a:tab pos="2904490" algn="l"/>
                <a:tab pos="3526790" algn="l"/>
                <a:tab pos="3949700" algn="l"/>
              </a:tabLst>
            </a:pPr>
            <a:r>
              <a:rPr sz="4800" dirty="0">
                <a:solidFill>
                  <a:srgbClr val="FFFFFF"/>
                </a:solidFill>
                <a:latin typeface="Myriad Pro"/>
                <a:cs typeface="Myriad Pro"/>
              </a:rPr>
              <a:t>Empl</a:t>
            </a:r>
            <a:r>
              <a:rPr sz="4800" spc="-35" dirty="0">
                <a:solidFill>
                  <a:srgbClr val="FFFFFF"/>
                </a:solidFill>
                <a:latin typeface="Myriad Pro"/>
                <a:cs typeface="Myriad Pro"/>
              </a:rPr>
              <a:t>o</a:t>
            </a:r>
            <a:r>
              <a:rPr sz="4800" spc="-50" dirty="0">
                <a:solidFill>
                  <a:srgbClr val="FFFFFF"/>
                </a:solidFill>
                <a:latin typeface="Myriad Pro"/>
                <a:cs typeface="Myriad Pro"/>
              </a:rPr>
              <a:t>y</a:t>
            </a:r>
            <a:r>
              <a:rPr sz="4800" dirty="0">
                <a:solidFill>
                  <a:srgbClr val="FFFFFF"/>
                </a:solidFill>
                <a:latin typeface="Myriad Pro"/>
                <a:cs typeface="Myriad Pro"/>
              </a:rPr>
              <a:t>ees	</a:t>
            </a:r>
            <a:r>
              <a:rPr sz="4800" spc="-20" dirty="0">
                <a:solidFill>
                  <a:srgbClr val="FFFFFF"/>
                </a:solidFill>
                <a:latin typeface="Myriad Pro"/>
                <a:cs typeface="Myriad Pro"/>
              </a:rPr>
              <a:t>a</a:t>
            </a:r>
            <a:r>
              <a:rPr sz="4800" dirty="0">
                <a:solidFill>
                  <a:srgbClr val="FFFFFF"/>
                </a:solidFill>
                <a:latin typeface="Myriad Pro"/>
                <a:cs typeface="Myriad Pro"/>
              </a:rPr>
              <a:t>t	a	Glan</a:t>
            </a:r>
            <a:r>
              <a:rPr sz="4800" spc="-30" dirty="0">
                <a:solidFill>
                  <a:srgbClr val="FFFFFF"/>
                </a:solidFill>
                <a:latin typeface="Myriad Pro"/>
                <a:cs typeface="Myriad Pro"/>
              </a:rPr>
              <a:t>c</a:t>
            </a:r>
            <a:r>
              <a:rPr sz="4800" dirty="0">
                <a:solidFill>
                  <a:srgbClr val="FFFFFF"/>
                </a:solidFill>
                <a:latin typeface="Myriad Pro"/>
                <a:cs typeface="Myriad Pro"/>
              </a:rPr>
              <a:t>e</a:t>
            </a:r>
            <a:endParaRPr sz="4800" dirty="0">
              <a:latin typeface="Myriad Pro"/>
              <a:cs typeface="Myriad Pr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80879" y="5589319"/>
            <a:ext cx="974090" cy="1332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14"/>
              </a:lnSpc>
            </a:pPr>
            <a:r>
              <a:rPr sz="1400" dirty="0">
                <a:solidFill>
                  <a:srgbClr val="262320"/>
                </a:solidFill>
                <a:latin typeface="Myriad Pro"/>
                <a:cs typeface="Myriad Pro"/>
              </a:rPr>
              <a:t>New</a:t>
            </a:r>
            <a:r>
              <a:rPr sz="1400" spc="-25" dirty="0">
                <a:solidFill>
                  <a:srgbClr val="262320"/>
                </a:solidFill>
                <a:latin typeface="Myriad Pro"/>
                <a:cs typeface="Myriad Pro"/>
              </a:rPr>
              <a:t> </a:t>
            </a:r>
            <a:r>
              <a:rPr sz="1400" spc="-5" dirty="0">
                <a:solidFill>
                  <a:srgbClr val="262320"/>
                </a:solidFill>
                <a:latin typeface="Myriad Pro"/>
                <a:cs typeface="Myriad Pro"/>
              </a:rPr>
              <a:t>Hires</a:t>
            </a:r>
            <a:endParaRPr sz="1400">
              <a:latin typeface="Myriad Pro"/>
              <a:cs typeface="Myriad Pro"/>
            </a:endParaRPr>
          </a:p>
          <a:p>
            <a:pPr algn="ctr">
              <a:lnSpc>
                <a:spcPct val="100000"/>
              </a:lnSpc>
              <a:spcBef>
                <a:spcPts val="1060"/>
              </a:spcBef>
            </a:pPr>
            <a:r>
              <a:rPr sz="1800" b="1" spc="-35" dirty="0">
                <a:solidFill>
                  <a:srgbClr val="262320"/>
                </a:solidFill>
                <a:latin typeface="Arial"/>
                <a:cs typeface="Arial"/>
              </a:rPr>
              <a:t>115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320"/>
              </a:spcBef>
            </a:pPr>
            <a:r>
              <a:rPr sz="1200" dirty="0">
                <a:latin typeface="Arial"/>
                <a:cs typeface="Arial"/>
              </a:rPr>
              <a:t>Male -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47%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Female -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53%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Minority -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23%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02380" y="1100047"/>
            <a:ext cx="360045" cy="213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14"/>
              </a:lnSpc>
            </a:pPr>
            <a:r>
              <a:rPr sz="1400" spc="-100" dirty="0">
                <a:solidFill>
                  <a:srgbClr val="262320"/>
                </a:solidFill>
                <a:latin typeface="Myriad Pro"/>
                <a:cs typeface="Myriad Pro"/>
              </a:rPr>
              <a:t>T</a:t>
            </a:r>
            <a:r>
              <a:rPr sz="1400" dirty="0">
                <a:solidFill>
                  <a:srgbClr val="262320"/>
                </a:solidFill>
                <a:latin typeface="Myriad Pro"/>
                <a:cs typeface="Myriad Pro"/>
              </a:rPr>
              <a:t>otal</a:t>
            </a:r>
            <a:endParaRPr sz="1400">
              <a:latin typeface="Myriad Pro"/>
              <a:cs typeface="Myriad Pr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87241" y="1078812"/>
            <a:ext cx="11366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62320"/>
                </a:solidFill>
                <a:latin typeface="Myriad Pro"/>
                <a:cs typeface="Myriad Pro"/>
              </a:rPr>
              <a:t>S</a:t>
            </a:r>
            <a:endParaRPr sz="1400">
              <a:latin typeface="Myriad Pro"/>
              <a:cs typeface="Myriad Pr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87063" y="1100047"/>
            <a:ext cx="248285" cy="213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14"/>
              </a:lnSpc>
            </a:pPr>
            <a:r>
              <a:rPr sz="1400" spc="-5" dirty="0">
                <a:solidFill>
                  <a:srgbClr val="262320"/>
                </a:solidFill>
                <a:latin typeface="Myriad Pro"/>
                <a:cs typeface="Myriad Pro"/>
              </a:rPr>
              <a:t>taff</a:t>
            </a:r>
            <a:endParaRPr sz="1400">
              <a:latin typeface="Myriad Pro"/>
              <a:cs typeface="Myriad Pr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94166" y="457212"/>
            <a:ext cx="2547620" cy="2133600"/>
          </a:xfrm>
          <a:prstGeom prst="rect">
            <a:avLst/>
          </a:prstGeom>
          <a:solidFill>
            <a:srgbClr val="DADADA"/>
          </a:solidFill>
        </p:spPr>
        <p:txBody>
          <a:bodyPr vert="horz" wrap="square" lIns="0" tIns="334645" rIns="0" bIns="0" rtlCol="0">
            <a:spAutoFit/>
          </a:bodyPr>
          <a:lstStyle/>
          <a:p>
            <a:pPr marL="635" algn="ctr">
              <a:lnSpc>
                <a:spcPts val="6600"/>
              </a:lnSpc>
              <a:spcBef>
                <a:spcPts val="2635"/>
              </a:spcBef>
            </a:pPr>
            <a:r>
              <a:rPr sz="6000" i="1" dirty="0">
                <a:solidFill>
                  <a:srgbClr val="575756"/>
                </a:solidFill>
                <a:latin typeface="Times New Roman"/>
                <a:cs typeface="Times New Roman"/>
              </a:rPr>
              <a:t>2,620</a:t>
            </a:r>
            <a:endParaRPr sz="6000">
              <a:latin typeface="Times New Roman"/>
              <a:cs typeface="Times New Roman"/>
            </a:endParaRPr>
          </a:p>
          <a:p>
            <a:pPr marL="1270" algn="ctr">
              <a:lnSpc>
                <a:spcPts val="3000"/>
              </a:lnSpc>
            </a:pPr>
            <a:r>
              <a:rPr sz="3000" i="1" dirty="0">
                <a:solidFill>
                  <a:srgbClr val="575756"/>
                </a:solidFill>
                <a:latin typeface="Times New Roman"/>
                <a:cs typeface="Times New Roman"/>
              </a:rPr>
              <a:t>employees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64993" y="445820"/>
            <a:ext cx="5789295" cy="6645909"/>
          </a:xfrm>
          <a:custGeom>
            <a:avLst/>
            <a:gdLst/>
            <a:ahLst/>
            <a:cxnLst/>
            <a:rect l="l" t="t" r="r" b="b"/>
            <a:pathLst>
              <a:path w="5789294" h="6645909">
                <a:moveTo>
                  <a:pt x="0" y="6645592"/>
                </a:moveTo>
                <a:lnTo>
                  <a:pt x="5788799" y="6645592"/>
                </a:lnTo>
                <a:lnTo>
                  <a:pt x="5788799" y="0"/>
                </a:lnTo>
                <a:lnTo>
                  <a:pt x="0" y="0"/>
                </a:lnTo>
                <a:lnTo>
                  <a:pt x="0" y="6645592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45999" y="914686"/>
            <a:ext cx="5644800" cy="58572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76610" y="6529349"/>
            <a:ext cx="22860" cy="52069"/>
          </a:xfrm>
          <a:custGeom>
            <a:avLst/>
            <a:gdLst/>
            <a:ahLst/>
            <a:cxnLst/>
            <a:rect l="l" t="t" r="r" b="b"/>
            <a:pathLst>
              <a:path w="22860" h="52070">
                <a:moveTo>
                  <a:pt x="11201" y="0"/>
                </a:moveTo>
                <a:lnTo>
                  <a:pt x="0" y="49809"/>
                </a:lnTo>
                <a:lnTo>
                  <a:pt x="6959" y="51574"/>
                </a:lnTo>
                <a:lnTo>
                  <a:pt x="11976" y="48590"/>
                </a:lnTo>
                <a:lnTo>
                  <a:pt x="22466" y="7099"/>
                </a:lnTo>
                <a:lnTo>
                  <a:pt x="19494" y="2095"/>
                </a:lnTo>
                <a:lnTo>
                  <a:pt x="11201" y="0"/>
                </a:lnTo>
                <a:close/>
              </a:path>
            </a:pathLst>
          </a:custGeom>
          <a:solidFill>
            <a:srgbClr val="48BE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43584" y="6599169"/>
            <a:ext cx="72580" cy="1059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78583" y="6373877"/>
            <a:ext cx="304165" cy="233045"/>
          </a:xfrm>
          <a:custGeom>
            <a:avLst/>
            <a:gdLst/>
            <a:ahLst/>
            <a:cxnLst/>
            <a:rect l="l" t="t" r="r" b="b"/>
            <a:pathLst>
              <a:path w="304164" h="233045">
                <a:moveTo>
                  <a:pt x="295500" y="194018"/>
                </a:moveTo>
                <a:lnTo>
                  <a:pt x="74237" y="194018"/>
                </a:lnTo>
                <a:lnTo>
                  <a:pt x="97383" y="198831"/>
                </a:lnTo>
                <a:lnTo>
                  <a:pt x="235546" y="232105"/>
                </a:lnTo>
                <a:lnTo>
                  <a:pt x="255194" y="232694"/>
                </a:lnTo>
                <a:lnTo>
                  <a:pt x="273038" y="225682"/>
                </a:lnTo>
                <a:lnTo>
                  <a:pt x="287151" y="212302"/>
                </a:lnTo>
                <a:lnTo>
                  <a:pt x="295500" y="194018"/>
                </a:lnTo>
                <a:close/>
              </a:path>
              <a:path w="304164" h="233045">
                <a:moveTo>
                  <a:pt x="54076" y="0"/>
                </a:moveTo>
                <a:lnTo>
                  <a:pt x="0" y="224548"/>
                </a:lnTo>
                <a:lnTo>
                  <a:pt x="34675" y="204465"/>
                </a:lnTo>
                <a:lnTo>
                  <a:pt x="56378" y="195092"/>
                </a:lnTo>
                <a:lnTo>
                  <a:pt x="74237" y="194018"/>
                </a:lnTo>
                <a:lnTo>
                  <a:pt x="295500" y="194018"/>
                </a:lnTo>
                <a:lnTo>
                  <a:pt x="295605" y="193789"/>
                </a:lnTo>
                <a:lnTo>
                  <a:pt x="302818" y="163855"/>
                </a:lnTo>
                <a:lnTo>
                  <a:pt x="303725" y="143517"/>
                </a:lnTo>
                <a:lnTo>
                  <a:pt x="297253" y="125175"/>
                </a:lnTo>
                <a:lnTo>
                  <a:pt x="284555" y="110804"/>
                </a:lnTo>
                <a:lnTo>
                  <a:pt x="266788" y="102374"/>
                </a:lnTo>
                <a:lnTo>
                  <a:pt x="128638" y="69100"/>
                </a:lnTo>
                <a:lnTo>
                  <a:pt x="94812" y="52426"/>
                </a:lnTo>
                <a:lnTo>
                  <a:pt x="71645" y="29325"/>
                </a:lnTo>
                <a:lnTo>
                  <a:pt x="58334" y="8837"/>
                </a:lnTo>
                <a:lnTo>
                  <a:pt x="54076" y="0"/>
                </a:lnTo>
                <a:close/>
              </a:path>
            </a:pathLst>
          </a:custGeom>
          <a:solidFill>
            <a:srgbClr val="48BE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43980" y="6353639"/>
            <a:ext cx="87630" cy="259079"/>
          </a:xfrm>
          <a:custGeom>
            <a:avLst/>
            <a:gdLst/>
            <a:ahLst/>
            <a:cxnLst/>
            <a:rect l="l" t="t" r="r" b="b"/>
            <a:pathLst>
              <a:path w="87629" h="259079">
                <a:moveTo>
                  <a:pt x="66268" y="0"/>
                </a:moveTo>
                <a:lnTo>
                  <a:pt x="58242" y="4914"/>
                </a:lnTo>
                <a:lnTo>
                  <a:pt x="0" y="246697"/>
                </a:lnTo>
                <a:lnTo>
                  <a:pt x="4914" y="254685"/>
                </a:lnTo>
                <a:lnTo>
                  <a:pt x="20853" y="258521"/>
                </a:lnTo>
                <a:lnTo>
                  <a:pt x="28841" y="253644"/>
                </a:lnTo>
                <a:lnTo>
                  <a:pt x="87083" y="11861"/>
                </a:lnTo>
                <a:lnTo>
                  <a:pt x="82194" y="3848"/>
                </a:lnTo>
                <a:lnTo>
                  <a:pt x="66268" y="0"/>
                </a:lnTo>
                <a:close/>
              </a:path>
            </a:pathLst>
          </a:custGeom>
          <a:solidFill>
            <a:srgbClr val="48BE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07456" y="6290199"/>
            <a:ext cx="150495" cy="119380"/>
          </a:xfrm>
          <a:custGeom>
            <a:avLst/>
            <a:gdLst/>
            <a:ahLst/>
            <a:cxnLst/>
            <a:rect l="l" t="t" r="r" b="b"/>
            <a:pathLst>
              <a:path w="150495" h="119379">
                <a:moveTo>
                  <a:pt x="3556" y="0"/>
                </a:moveTo>
                <a:lnTo>
                  <a:pt x="0" y="4571"/>
                </a:lnTo>
                <a:lnTo>
                  <a:pt x="146596" y="119214"/>
                </a:lnTo>
                <a:lnTo>
                  <a:pt x="150152" y="114668"/>
                </a:lnTo>
                <a:lnTo>
                  <a:pt x="3556" y="0"/>
                </a:lnTo>
                <a:close/>
              </a:path>
            </a:pathLst>
          </a:custGeom>
          <a:solidFill>
            <a:srgbClr val="48BE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84082" y="6404199"/>
            <a:ext cx="266065" cy="74295"/>
          </a:xfrm>
          <a:custGeom>
            <a:avLst/>
            <a:gdLst/>
            <a:ahLst/>
            <a:cxnLst/>
            <a:rect l="l" t="t" r="r" b="b"/>
            <a:pathLst>
              <a:path w="266064" h="74295">
                <a:moveTo>
                  <a:pt x="1447" y="0"/>
                </a:moveTo>
                <a:lnTo>
                  <a:pt x="0" y="5600"/>
                </a:lnTo>
                <a:lnTo>
                  <a:pt x="264160" y="73812"/>
                </a:lnTo>
                <a:lnTo>
                  <a:pt x="265607" y="68211"/>
                </a:lnTo>
                <a:lnTo>
                  <a:pt x="1447" y="0"/>
                </a:lnTo>
                <a:close/>
              </a:path>
            </a:pathLst>
          </a:custGeom>
          <a:solidFill>
            <a:srgbClr val="48BE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72540" y="6532001"/>
            <a:ext cx="160655" cy="29209"/>
          </a:xfrm>
          <a:custGeom>
            <a:avLst/>
            <a:gdLst/>
            <a:ahLst/>
            <a:cxnLst/>
            <a:rect l="l" t="t" r="r" b="b"/>
            <a:pathLst>
              <a:path w="160655" h="29209">
                <a:moveTo>
                  <a:pt x="159664" y="0"/>
                </a:moveTo>
                <a:lnTo>
                  <a:pt x="0" y="23215"/>
                </a:lnTo>
                <a:lnTo>
                  <a:pt x="825" y="28955"/>
                </a:lnTo>
                <a:lnTo>
                  <a:pt x="160477" y="5727"/>
                </a:lnTo>
                <a:lnTo>
                  <a:pt x="159664" y="0"/>
                </a:lnTo>
                <a:close/>
              </a:path>
            </a:pathLst>
          </a:custGeom>
          <a:solidFill>
            <a:srgbClr val="48BE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08258" y="457212"/>
            <a:ext cx="2087880" cy="3200400"/>
          </a:xfrm>
          <a:custGeom>
            <a:avLst/>
            <a:gdLst/>
            <a:ahLst/>
            <a:cxnLst/>
            <a:rect l="l" t="t" r="r" b="b"/>
            <a:pathLst>
              <a:path w="2087879" h="3200400">
                <a:moveTo>
                  <a:pt x="0" y="3200400"/>
                </a:moveTo>
                <a:lnTo>
                  <a:pt x="2087740" y="3200400"/>
                </a:lnTo>
                <a:lnTo>
                  <a:pt x="2087740" y="0"/>
                </a:lnTo>
                <a:lnTo>
                  <a:pt x="0" y="0"/>
                </a:lnTo>
                <a:lnTo>
                  <a:pt x="0" y="3200400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17001" y="4987201"/>
            <a:ext cx="2547620" cy="2133600"/>
          </a:xfrm>
          <a:custGeom>
            <a:avLst/>
            <a:gdLst/>
            <a:ahLst/>
            <a:cxnLst/>
            <a:rect l="l" t="t" r="r" b="b"/>
            <a:pathLst>
              <a:path w="2547620" h="2133600">
                <a:moveTo>
                  <a:pt x="0" y="2133599"/>
                </a:moveTo>
                <a:lnTo>
                  <a:pt x="2547200" y="2133599"/>
                </a:lnTo>
                <a:lnTo>
                  <a:pt x="2547200" y="0"/>
                </a:lnTo>
                <a:lnTo>
                  <a:pt x="0" y="0"/>
                </a:lnTo>
                <a:lnTo>
                  <a:pt x="0" y="2133599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917001" y="5403409"/>
            <a:ext cx="2547620" cy="1376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085" algn="ctr">
              <a:lnSpc>
                <a:spcPts val="6600"/>
              </a:lnSpc>
              <a:spcBef>
                <a:spcPts val="100"/>
              </a:spcBef>
            </a:pPr>
            <a:r>
              <a:rPr sz="6000" i="1" dirty="0">
                <a:solidFill>
                  <a:srgbClr val="575756"/>
                </a:solidFill>
                <a:latin typeface="Times New Roman"/>
                <a:cs typeface="Times New Roman"/>
              </a:rPr>
              <a:t>357</a:t>
            </a:r>
            <a:endParaRPr sz="6000">
              <a:latin typeface="Times New Roman"/>
              <a:cs typeface="Times New Roman"/>
            </a:endParaRPr>
          </a:p>
          <a:p>
            <a:pPr marL="45085" algn="ctr">
              <a:lnSpc>
                <a:spcPts val="2800"/>
              </a:lnSpc>
            </a:pPr>
            <a:r>
              <a:rPr sz="3000" i="1" dirty="0">
                <a:solidFill>
                  <a:srgbClr val="575756"/>
                </a:solidFill>
                <a:latin typeface="Times New Roman"/>
                <a:cs typeface="Times New Roman"/>
              </a:rPr>
              <a:t>new</a:t>
            </a:r>
            <a:r>
              <a:rPr sz="3000" i="1" spc="-90" dirty="0">
                <a:solidFill>
                  <a:srgbClr val="575756"/>
                </a:solidFill>
                <a:latin typeface="Times New Roman"/>
                <a:cs typeface="Times New Roman"/>
              </a:rPr>
              <a:t> </a:t>
            </a:r>
            <a:r>
              <a:rPr sz="3000" i="1" spc="-25" dirty="0">
                <a:solidFill>
                  <a:srgbClr val="575756"/>
                </a:solidFill>
                <a:latin typeface="Times New Roman"/>
                <a:cs typeface="Times New Roman"/>
              </a:rPr>
              <a:t>hires</a:t>
            </a:r>
            <a:endParaRPr sz="3000">
              <a:latin typeface="Times New Roman"/>
              <a:cs typeface="Times New Roman"/>
            </a:endParaRPr>
          </a:p>
          <a:p>
            <a:pPr marL="45085" algn="ctr">
              <a:lnSpc>
                <a:spcPts val="1240"/>
              </a:lnSpc>
            </a:pPr>
            <a:r>
              <a:rPr sz="1200" i="1" dirty="0">
                <a:latin typeface="Times New Roman"/>
                <a:cs typeface="Times New Roman"/>
              </a:rPr>
              <a:t>(July 1 - September</a:t>
            </a:r>
            <a:r>
              <a:rPr sz="1200" i="1" spc="-10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30)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20298" y="849318"/>
            <a:ext cx="11303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4800" i="1" dirty="0">
                <a:solidFill>
                  <a:srgbClr val="575756"/>
                </a:solidFill>
                <a:latin typeface="Times New Roman"/>
                <a:cs typeface="Times New Roman"/>
              </a:rPr>
              <a:t>26%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08696" y="1382718"/>
            <a:ext cx="7531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000" i="1" spc="-5" dirty="0">
                <a:solidFill>
                  <a:srgbClr val="575756"/>
                </a:solidFill>
                <a:latin typeface="Times New Roman"/>
                <a:cs typeface="Times New Roman"/>
              </a:rPr>
              <a:t>male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120298" y="2129478"/>
            <a:ext cx="11303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4800" i="1" dirty="0">
                <a:solidFill>
                  <a:srgbClr val="575756"/>
                </a:solidFill>
                <a:latin typeface="Times New Roman"/>
                <a:cs typeface="Times New Roman"/>
              </a:rPr>
              <a:t>74%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171281" y="2662878"/>
            <a:ext cx="10287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000" i="1" dirty="0">
                <a:solidFill>
                  <a:srgbClr val="575756"/>
                </a:solidFill>
                <a:latin typeface="Times New Roman"/>
                <a:cs typeface="Times New Roman"/>
              </a:rPr>
              <a:t>female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912670" y="2734208"/>
            <a:ext cx="2547620" cy="2133600"/>
          </a:xfrm>
          <a:prstGeom prst="rect">
            <a:avLst/>
          </a:prstGeom>
          <a:solidFill>
            <a:srgbClr val="DADADA"/>
          </a:solidFill>
        </p:spPr>
        <p:txBody>
          <a:bodyPr vert="horz" wrap="square" lIns="0" tIns="385445" rIns="0" bIns="0" rtlCol="0">
            <a:spAutoFit/>
          </a:bodyPr>
          <a:lstStyle/>
          <a:p>
            <a:pPr marL="10160" algn="ctr">
              <a:lnSpc>
                <a:spcPts val="6600"/>
              </a:lnSpc>
              <a:spcBef>
                <a:spcPts val="3035"/>
              </a:spcBef>
            </a:pPr>
            <a:r>
              <a:rPr sz="6000" i="1" dirty="0">
                <a:solidFill>
                  <a:srgbClr val="575756"/>
                </a:solidFill>
                <a:latin typeface="Times New Roman"/>
                <a:cs typeface="Times New Roman"/>
              </a:rPr>
              <a:t>45</a:t>
            </a:r>
            <a:endParaRPr sz="6000">
              <a:latin typeface="Times New Roman"/>
              <a:cs typeface="Times New Roman"/>
            </a:endParaRPr>
          </a:p>
          <a:p>
            <a:pPr marL="10160" algn="ctr">
              <a:lnSpc>
                <a:spcPts val="3000"/>
              </a:lnSpc>
            </a:pPr>
            <a:r>
              <a:rPr sz="3000" i="1" dirty="0">
                <a:solidFill>
                  <a:srgbClr val="575756"/>
                </a:solidFill>
                <a:latin typeface="Times New Roman"/>
                <a:cs typeface="Times New Roman"/>
              </a:rPr>
              <a:t>average</a:t>
            </a:r>
            <a:r>
              <a:rPr sz="3000" i="1" spc="-25" dirty="0">
                <a:solidFill>
                  <a:srgbClr val="575756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575756"/>
                </a:solidFill>
                <a:latin typeface="Times New Roman"/>
                <a:cs typeface="Times New Roman"/>
              </a:rPr>
              <a:t>age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31000" y="458419"/>
            <a:ext cx="1914525" cy="3199765"/>
          </a:xfrm>
          <a:prstGeom prst="rect">
            <a:avLst/>
          </a:prstGeom>
          <a:solidFill>
            <a:srgbClr val="DADADA"/>
          </a:solidFill>
        </p:spPr>
        <p:txBody>
          <a:bodyPr vert="horz" wrap="square" lIns="0" tIns="502920" rIns="0" bIns="0" rtlCol="0">
            <a:spAutoFit/>
          </a:bodyPr>
          <a:lstStyle/>
          <a:p>
            <a:pPr marL="562610">
              <a:lnSpc>
                <a:spcPts val="6700"/>
              </a:lnSpc>
              <a:spcBef>
                <a:spcPts val="3960"/>
              </a:spcBef>
            </a:pPr>
            <a:r>
              <a:rPr sz="6000" i="1" dirty="0">
                <a:solidFill>
                  <a:srgbClr val="575756"/>
                </a:solidFill>
                <a:latin typeface="Times New Roman"/>
                <a:cs typeface="Times New Roman"/>
              </a:rPr>
              <a:t>27</a:t>
            </a:r>
            <a:endParaRPr sz="6000">
              <a:latin typeface="Times New Roman"/>
              <a:cs typeface="Times New Roman"/>
            </a:endParaRPr>
          </a:p>
          <a:p>
            <a:pPr marL="370840">
              <a:lnSpc>
                <a:spcPts val="2680"/>
              </a:lnSpc>
            </a:pPr>
            <a:r>
              <a:rPr sz="2800" i="1" dirty="0">
                <a:solidFill>
                  <a:srgbClr val="575756"/>
                </a:solidFill>
                <a:latin typeface="Times New Roman"/>
                <a:cs typeface="Times New Roman"/>
              </a:rPr>
              <a:t>average</a:t>
            </a:r>
            <a:endParaRPr sz="2800">
              <a:latin typeface="Times New Roman"/>
              <a:cs typeface="Times New Roman"/>
            </a:endParaRPr>
          </a:p>
          <a:p>
            <a:pPr marL="257175" marR="276860" indent="300990">
              <a:lnSpc>
                <a:spcPts val="3000"/>
              </a:lnSpc>
              <a:spcBef>
                <a:spcPts val="220"/>
              </a:spcBef>
            </a:pPr>
            <a:r>
              <a:rPr sz="2800" i="1" dirty="0">
                <a:solidFill>
                  <a:srgbClr val="575756"/>
                </a:solidFill>
                <a:latin typeface="Times New Roman"/>
                <a:cs typeface="Times New Roman"/>
              </a:rPr>
              <a:t>years  of</a:t>
            </a:r>
            <a:r>
              <a:rPr sz="2800" i="1" spc="-100" dirty="0">
                <a:solidFill>
                  <a:srgbClr val="575756"/>
                </a:solidFill>
                <a:latin typeface="Times New Roman"/>
                <a:cs typeface="Times New Roman"/>
              </a:rPr>
              <a:t> </a:t>
            </a:r>
            <a:r>
              <a:rPr sz="2800" i="1" spc="-5" dirty="0">
                <a:solidFill>
                  <a:srgbClr val="575756"/>
                </a:solidFill>
                <a:latin typeface="Times New Roman"/>
                <a:cs typeface="Times New Roman"/>
              </a:rPr>
              <a:t>service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593856" y="3810012"/>
            <a:ext cx="4172585" cy="3293110"/>
          </a:xfrm>
          <a:prstGeom prst="rect">
            <a:avLst/>
          </a:prstGeom>
          <a:solidFill>
            <a:srgbClr val="DADADA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000">
              <a:latin typeface="Times New Roman"/>
              <a:cs typeface="Times New Roman"/>
            </a:endParaRPr>
          </a:p>
          <a:p>
            <a:pPr marL="340995" marR="592455">
              <a:lnSpc>
                <a:spcPct val="76400"/>
              </a:lnSpc>
              <a:tabLst>
                <a:tab pos="975994" algn="l"/>
                <a:tab pos="1109345" algn="l"/>
              </a:tabLst>
            </a:pPr>
            <a:r>
              <a:rPr sz="2400" i="1" dirty="0">
                <a:solidFill>
                  <a:srgbClr val="575756"/>
                </a:solidFill>
                <a:latin typeface="Times New Roman"/>
                <a:cs typeface="Times New Roman"/>
              </a:rPr>
              <a:t>81%		</a:t>
            </a: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White (non-Hispanic)  </a:t>
            </a:r>
            <a:r>
              <a:rPr sz="2400" i="1" dirty="0">
                <a:solidFill>
                  <a:srgbClr val="575756"/>
                </a:solidFill>
                <a:latin typeface="Times New Roman"/>
                <a:cs typeface="Times New Roman"/>
              </a:rPr>
              <a:t>12%		</a:t>
            </a: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Black or African</a:t>
            </a:r>
            <a:r>
              <a:rPr sz="1800" i="1" spc="-175" dirty="0">
                <a:solidFill>
                  <a:srgbClr val="575756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American  </a:t>
            </a:r>
            <a:r>
              <a:rPr sz="2400" i="1" dirty="0">
                <a:solidFill>
                  <a:srgbClr val="575756"/>
                </a:solidFill>
                <a:latin typeface="Times New Roman"/>
                <a:cs typeface="Times New Roman"/>
              </a:rPr>
              <a:t>3%	</a:t>
            </a:r>
            <a:r>
              <a:rPr sz="1800" i="1" spc="-5" dirty="0">
                <a:solidFill>
                  <a:srgbClr val="575756"/>
                </a:solidFill>
                <a:latin typeface="Times New Roman"/>
                <a:cs typeface="Times New Roman"/>
              </a:rPr>
              <a:t>Hispanic </a:t>
            </a: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or</a:t>
            </a:r>
            <a:r>
              <a:rPr sz="1800" i="1" spc="-15" dirty="0">
                <a:solidFill>
                  <a:srgbClr val="575756"/>
                </a:solidFill>
                <a:latin typeface="Times New Roman"/>
                <a:cs typeface="Times New Roman"/>
              </a:rPr>
              <a:t> </a:t>
            </a:r>
            <a:r>
              <a:rPr sz="1800" i="1" spc="-5" dirty="0">
                <a:solidFill>
                  <a:srgbClr val="575756"/>
                </a:solidFill>
                <a:latin typeface="Times New Roman"/>
                <a:cs typeface="Times New Roman"/>
              </a:rPr>
              <a:t>Latino</a:t>
            </a:r>
            <a:endParaRPr sz="1800">
              <a:latin typeface="Times New Roman"/>
              <a:cs typeface="Times New Roman"/>
            </a:endParaRPr>
          </a:p>
          <a:p>
            <a:pPr marL="474345">
              <a:lnSpc>
                <a:spcPts val="1860"/>
              </a:lnSpc>
              <a:tabLst>
                <a:tab pos="1067435" algn="l"/>
              </a:tabLst>
            </a:pPr>
            <a:r>
              <a:rPr sz="2400" i="1" dirty="0">
                <a:solidFill>
                  <a:srgbClr val="575756"/>
                </a:solidFill>
                <a:latin typeface="Times New Roman"/>
                <a:cs typeface="Times New Roman"/>
              </a:rPr>
              <a:t>2%	</a:t>
            </a: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Asian</a:t>
            </a:r>
            <a:endParaRPr sz="1800">
              <a:latin typeface="Times New Roman"/>
              <a:cs typeface="Times New Roman"/>
            </a:endParaRPr>
          </a:p>
          <a:p>
            <a:pPr marL="455295">
              <a:lnSpc>
                <a:spcPts val="2200"/>
              </a:lnSpc>
              <a:tabLst>
                <a:tab pos="1071245" algn="l"/>
              </a:tabLst>
            </a:pPr>
            <a:r>
              <a:rPr sz="2400" i="1" dirty="0">
                <a:solidFill>
                  <a:srgbClr val="575756"/>
                </a:solidFill>
                <a:latin typeface="Times New Roman"/>
                <a:cs typeface="Times New Roman"/>
              </a:rPr>
              <a:t>2%	</a:t>
            </a:r>
            <a:r>
              <a:rPr sz="1800" i="1" spc="-45" dirty="0">
                <a:solidFill>
                  <a:srgbClr val="575756"/>
                </a:solidFill>
                <a:latin typeface="Times New Roman"/>
                <a:cs typeface="Times New Roman"/>
              </a:rPr>
              <a:t>Two </a:t>
            </a: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or </a:t>
            </a:r>
            <a:r>
              <a:rPr sz="1800" i="1" spc="-20" dirty="0">
                <a:solidFill>
                  <a:srgbClr val="575756"/>
                </a:solidFill>
                <a:latin typeface="Times New Roman"/>
                <a:cs typeface="Times New Roman"/>
              </a:rPr>
              <a:t>More</a:t>
            </a:r>
            <a:r>
              <a:rPr sz="1800" i="1" spc="30" dirty="0">
                <a:solidFill>
                  <a:srgbClr val="575756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Races</a:t>
            </a:r>
            <a:endParaRPr sz="1800">
              <a:latin typeface="Times New Roman"/>
              <a:cs typeface="Times New Roman"/>
            </a:endParaRPr>
          </a:p>
          <a:p>
            <a:pPr marL="283845">
              <a:lnSpc>
                <a:spcPts val="2500"/>
              </a:lnSpc>
              <a:tabLst>
                <a:tab pos="1082675" algn="l"/>
              </a:tabLst>
            </a:pPr>
            <a:r>
              <a:rPr sz="2400" i="1" dirty="0">
                <a:solidFill>
                  <a:srgbClr val="575756"/>
                </a:solidFill>
                <a:latin typeface="Times New Roman"/>
                <a:cs typeface="Times New Roman"/>
              </a:rPr>
              <a:t>&lt;1%	</a:t>
            </a: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American</a:t>
            </a:r>
            <a:r>
              <a:rPr sz="1800" i="1" spc="-5" dirty="0">
                <a:solidFill>
                  <a:srgbClr val="575756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Indian</a:t>
            </a:r>
            <a:endParaRPr sz="1800">
              <a:latin typeface="Times New Roman"/>
              <a:cs typeface="Times New Roman"/>
            </a:endParaRPr>
          </a:p>
          <a:p>
            <a:pPr marL="1370330">
              <a:lnSpc>
                <a:spcPts val="1839"/>
              </a:lnSpc>
            </a:pP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or Alaskan</a:t>
            </a:r>
            <a:r>
              <a:rPr sz="1800" i="1" spc="-45" dirty="0">
                <a:solidFill>
                  <a:srgbClr val="575756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Native</a:t>
            </a:r>
            <a:endParaRPr sz="1800">
              <a:latin typeface="Times New Roman"/>
              <a:cs typeface="Times New Roman"/>
            </a:endParaRPr>
          </a:p>
          <a:p>
            <a:pPr marL="283845">
              <a:lnSpc>
                <a:spcPts val="2560"/>
              </a:lnSpc>
              <a:tabLst>
                <a:tab pos="1048385" algn="l"/>
              </a:tabLst>
            </a:pPr>
            <a:r>
              <a:rPr sz="2400" i="1" dirty="0">
                <a:solidFill>
                  <a:srgbClr val="575756"/>
                </a:solidFill>
                <a:latin typeface="Times New Roman"/>
                <a:cs typeface="Times New Roman"/>
              </a:rPr>
              <a:t>&lt;1%	</a:t>
            </a: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Native</a:t>
            </a:r>
            <a:r>
              <a:rPr sz="1800" i="1" spc="-5" dirty="0">
                <a:solidFill>
                  <a:srgbClr val="575756"/>
                </a:solidFill>
                <a:latin typeface="Times New Roman"/>
                <a:cs typeface="Times New Roman"/>
              </a:rPr>
              <a:t> Hawaiian</a:t>
            </a:r>
            <a:endParaRPr sz="1800">
              <a:latin typeface="Times New Roman"/>
              <a:cs typeface="Times New Roman"/>
            </a:endParaRPr>
          </a:p>
          <a:p>
            <a:pPr marL="1312545">
              <a:lnSpc>
                <a:spcPts val="2120"/>
              </a:lnSpc>
            </a:pP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or </a:t>
            </a:r>
            <a:r>
              <a:rPr sz="1800" i="1" spc="-15" dirty="0">
                <a:solidFill>
                  <a:srgbClr val="575756"/>
                </a:solidFill>
                <a:latin typeface="Times New Roman"/>
                <a:cs typeface="Times New Roman"/>
              </a:rPr>
              <a:t>Pacific</a:t>
            </a:r>
            <a:r>
              <a:rPr sz="1800" i="1" spc="-10" dirty="0">
                <a:solidFill>
                  <a:srgbClr val="575756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575756"/>
                </a:solidFill>
                <a:latin typeface="Times New Roman"/>
                <a:cs typeface="Times New Roman"/>
              </a:rPr>
              <a:t>Islander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864993" y="790972"/>
            <a:ext cx="5789295" cy="197612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2927985" marR="313055" indent="-1270" algn="ctr">
              <a:lnSpc>
                <a:spcPts val="4800"/>
              </a:lnSpc>
              <a:spcBef>
                <a:spcPts val="1060"/>
              </a:spcBef>
            </a:pPr>
            <a:r>
              <a:rPr sz="4800" i="1" spc="-40" dirty="0">
                <a:solidFill>
                  <a:srgbClr val="575756"/>
                </a:solidFill>
                <a:latin typeface="Times New Roman"/>
                <a:cs typeface="Times New Roman"/>
              </a:rPr>
              <a:t>where </a:t>
            </a:r>
            <a:r>
              <a:rPr sz="4800" i="1" dirty="0">
                <a:solidFill>
                  <a:srgbClr val="575756"/>
                </a:solidFill>
                <a:latin typeface="Times New Roman"/>
                <a:cs typeface="Times New Roman"/>
              </a:rPr>
              <a:t>our  employees  live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5119985" cy="7559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15" y="-58394"/>
            <a:ext cx="15119985" cy="7560309"/>
          </a:xfrm>
          <a:custGeom>
            <a:avLst/>
            <a:gdLst/>
            <a:ahLst/>
            <a:cxnLst/>
            <a:rect l="l" t="t" r="r" b="b"/>
            <a:pathLst>
              <a:path w="15119985" h="7560309">
                <a:moveTo>
                  <a:pt x="0" y="7560005"/>
                </a:moveTo>
                <a:lnTo>
                  <a:pt x="15119985" y="7560005"/>
                </a:lnTo>
                <a:lnTo>
                  <a:pt x="15119985" y="0"/>
                </a:lnTo>
                <a:lnTo>
                  <a:pt x="0" y="0"/>
                </a:lnTo>
                <a:lnTo>
                  <a:pt x="0" y="7560005"/>
                </a:lnTo>
                <a:close/>
              </a:path>
            </a:pathLst>
          </a:custGeom>
          <a:solidFill>
            <a:srgbClr val="575756">
              <a:alpha val="8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024299" y="376456"/>
            <a:ext cx="25501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Myriad Pro"/>
                <a:cs typeface="Myriad Pro"/>
              </a:rPr>
              <a:t>Recruitment </a:t>
            </a:r>
            <a:r>
              <a:rPr sz="1800" dirty="0">
                <a:solidFill>
                  <a:srgbClr val="FFFFFF"/>
                </a:solidFill>
                <a:latin typeface="Myriad Pro"/>
                <a:cs typeface="Myriad Pro"/>
              </a:rPr>
              <a:t>and</a:t>
            </a:r>
            <a:r>
              <a:rPr sz="1800" spc="-15" dirty="0">
                <a:solidFill>
                  <a:srgbClr val="FFFFFF"/>
                </a:solidFill>
                <a:latin typeface="Myriad Pro"/>
                <a:cs typeface="Myriad Pro"/>
              </a:rPr>
              <a:t> </a:t>
            </a:r>
            <a:r>
              <a:rPr sz="1800" dirty="0">
                <a:solidFill>
                  <a:srgbClr val="FFFFFF"/>
                </a:solidFill>
                <a:latin typeface="Myriad Pro"/>
                <a:cs typeface="Myriad Pro"/>
              </a:rPr>
              <a:t>Selection</a:t>
            </a:r>
            <a:endParaRPr sz="1800">
              <a:latin typeface="Myriad Pro"/>
              <a:cs typeface="Myriad Pr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24299" y="913897"/>
            <a:ext cx="6600190" cy="3033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top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priority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120" dirty="0">
                <a:solidFill>
                  <a:srgbClr val="FFFFFF"/>
                </a:solidFill>
                <a:latin typeface="Calibri"/>
                <a:cs typeface="Calibri"/>
              </a:rPr>
              <a:t>Human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Resources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Department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 to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recruit,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select,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develop,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retain  the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highest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quality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employees. For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2019-2020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school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year,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Albemarle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County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Public 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School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Division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hired 190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teachers.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Fourteen percent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total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teaching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staff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for 2019- 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2020 are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hires.</a:t>
            </a:r>
            <a:endParaRPr sz="1200" dirty="0">
              <a:latin typeface="Calibri"/>
              <a:cs typeface="Calibri"/>
            </a:endParaRPr>
          </a:p>
          <a:p>
            <a:pPr marL="12700" marR="27940">
              <a:lnSpc>
                <a:spcPct val="125000"/>
              </a:lnSpc>
              <a:spcBef>
                <a:spcPts val="280"/>
              </a:spcBef>
            </a:pP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Teacher screening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interviews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1200" spc="9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vital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part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our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recruitment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hiring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process.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School 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administrators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consistently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report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screening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interview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results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1200" spc="9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much-valued 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resource,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allowing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them 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prioritize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time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most promising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candidates.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This year  770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teacher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screening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interviews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completed.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help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mitigate the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impact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implicit 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bias, 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interviews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completed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via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telephone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this year.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200" spc="90" dirty="0">
                <a:solidFill>
                  <a:srgbClr val="FFFFFF"/>
                </a:solidFill>
                <a:latin typeface="Calibri"/>
                <a:cs typeface="Calibri"/>
              </a:rPr>
              <a:t>upcoming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school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year, 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120" dirty="0">
                <a:solidFill>
                  <a:srgbClr val="FFFFFF"/>
                </a:solidFill>
                <a:latin typeface="Calibri"/>
                <a:cs typeface="Calibri"/>
              </a:rPr>
              <a:t>Human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Resources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Department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will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incorporating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initial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computer-based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screening 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assessment,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along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screening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interview.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process </a:t>
            </a:r>
            <a:r>
              <a:rPr sz="1200" spc="40" dirty="0">
                <a:solidFill>
                  <a:srgbClr val="FFFFFF"/>
                </a:solidFill>
                <a:latin typeface="Calibri"/>
                <a:cs typeface="Calibri"/>
              </a:rPr>
              <a:t>will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assist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providing </a:t>
            </a:r>
            <a:r>
              <a:rPr sz="1200" spc="90" dirty="0">
                <a:solidFill>
                  <a:srgbClr val="FFFFFF"/>
                </a:solidFill>
                <a:latin typeface="Calibri"/>
                <a:cs typeface="Calibri"/>
              </a:rPr>
              <a:t>more 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objective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candidate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ratings,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well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generate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additional </a:t>
            </a:r>
            <a:r>
              <a:rPr sz="1200" spc="100" dirty="0">
                <a:solidFill>
                  <a:srgbClr val="FFFFFF"/>
                </a:solidFill>
                <a:latin typeface="Calibri"/>
                <a:cs typeface="Calibri"/>
              </a:rPr>
              <a:t>summary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information regarding 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specific 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skill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sets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candidates.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024299" y="905238"/>
            <a:ext cx="5957570" cy="0"/>
          </a:xfrm>
          <a:custGeom>
            <a:avLst/>
            <a:gdLst/>
            <a:ahLst/>
            <a:cxnLst/>
            <a:rect l="l" t="t" r="r" b="b"/>
            <a:pathLst>
              <a:path w="5957569">
                <a:moveTo>
                  <a:pt x="0" y="0"/>
                </a:moveTo>
                <a:lnTo>
                  <a:pt x="5957138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36807" y="505056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64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64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36807" y="505056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64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64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52775" y="1087259"/>
            <a:ext cx="1489075" cy="720090"/>
          </a:xfrm>
          <a:custGeom>
            <a:avLst/>
            <a:gdLst/>
            <a:ahLst/>
            <a:cxnLst/>
            <a:rect l="l" t="t" r="r" b="b"/>
            <a:pathLst>
              <a:path w="1489075" h="720089">
                <a:moveTo>
                  <a:pt x="0" y="719950"/>
                </a:moveTo>
                <a:lnTo>
                  <a:pt x="1488554" y="719950"/>
                </a:lnTo>
                <a:lnTo>
                  <a:pt x="1488554" y="0"/>
                </a:lnTo>
                <a:lnTo>
                  <a:pt x="0" y="0"/>
                </a:lnTo>
                <a:lnTo>
                  <a:pt x="0" y="71995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87165" y="1597051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87165" y="1597051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03139" y="2179256"/>
            <a:ext cx="1489075" cy="720090"/>
          </a:xfrm>
          <a:custGeom>
            <a:avLst/>
            <a:gdLst/>
            <a:ahLst/>
            <a:cxnLst/>
            <a:rect l="l" t="t" r="r" b="b"/>
            <a:pathLst>
              <a:path w="1489075" h="720089">
                <a:moveTo>
                  <a:pt x="0" y="719950"/>
                </a:moveTo>
                <a:lnTo>
                  <a:pt x="1488554" y="719950"/>
                </a:lnTo>
                <a:lnTo>
                  <a:pt x="1488554" y="0"/>
                </a:lnTo>
                <a:lnTo>
                  <a:pt x="0" y="0"/>
                </a:lnTo>
                <a:lnTo>
                  <a:pt x="0" y="71995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07498" y="3826062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07498" y="3826062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23472" y="4408271"/>
            <a:ext cx="1489075" cy="720090"/>
          </a:xfrm>
          <a:custGeom>
            <a:avLst/>
            <a:gdLst/>
            <a:ahLst/>
            <a:cxnLst/>
            <a:rect l="l" t="t" r="r" b="b"/>
            <a:pathLst>
              <a:path w="1489075" h="720089">
                <a:moveTo>
                  <a:pt x="0" y="719950"/>
                </a:moveTo>
                <a:lnTo>
                  <a:pt x="1488554" y="719950"/>
                </a:lnTo>
                <a:lnTo>
                  <a:pt x="1488554" y="0"/>
                </a:lnTo>
                <a:lnTo>
                  <a:pt x="0" y="0"/>
                </a:lnTo>
                <a:lnTo>
                  <a:pt x="0" y="71995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3685" y="3888154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3685" y="3888154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29665" y="4470362"/>
            <a:ext cx="1489075" cy="720090"/>
          </a:xfrm>
          <a:custGeom>
            <a:avLst/>
            <a:gdLst/>
            <a:ahLst/>
            <a:cxnLst/>
            <a:rect l="l" t="t" r="r" b="b"/>
            <a:pathLst>
              <a:path w="1489075" h="720089">
                <a:moveTo>
                  <a:pt x="0" y="719950"/>
                </a:moveTo>
                <a:lnTo>
                  <a:pt x="1488554" y="719950"/>
                </a:lnTo>
                <a:lnTo>
                  <a:pt x="1488554" y="0"/>
                </a:lnTo>
                <a:lnTo>
                  <a:pt x="0" y="0"/>
                </a:lnTo>
                <a:lnTo>
                  <a:pt x="0" y="71995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5151" y="1639981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5151" y="1639981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21130" y="2222182"/>
            <a:ext cx="1489075" cy="720090"/>
          </a:xfrm>
          <a:custGeom>
            <a:avLst/>
            <a:gdLst/>
            <a:ahLst/>
            <a:cxnLst/>
            <a:rect l="l" t="t" r="r" b="b"/>
            <a:pathLst>
              <a:path w="1489075" h="720089">
                <a:moveTo>
                  <a:pt x="0" y="719950"/>
                </a:moveTo>
                <a:lnTo>
                  <a:pt x="1488554" y="719950"/>
                </a:lnTo>
                <a:lnTo>
                  <a:pt x="1488554" y="0"/>
                </a:lnTo>
                <a:lnTo>
                  <a:pt x="0" y="0"/>
                </a:lnTo>
                <a:lnTo>
                  <a:pt x="0" y="71995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843400" y="4246322"/>
            <a:ext cx="1817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latin typeface="Times New Roman"/>
                <a:cs typeface="Times New Roman"/>
              </a:rPr>
              <a:t>90% </a:t>
            </a:r>
            <a:r>
              <a:rPr sz="1200" b="1" i="1" spc="-5" dirty="0">
                <a:latin typeface="Times New Roman"/>
                <a:cs typeface="Times New Roman"/>
              </a:rPr>
              <a:t>White</a:t>
            </a:r>
            <a:r>
              <a:rPr sz="1200" b="1" i="1" spc="-12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(Non-Hispanic)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19600" y="4386073"/>
            <a:ext cx="88074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latin typeface="Times New Roman"/>
                <a:cs typeface="Times New Roman"/>
              </a:rPr>
              <a:t>5% Black</a:t>
            </a:r>
            <a:r>
              <a:rPr sz="1200" b="1" i="1" spc="-9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or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33046" y="4525824"/>
            <a:ext cx="11588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latin typeface="Times New Roman"/>
                <a:cs typeface="Times New Roman"/>
              </a:rPr>
              <a:t>African</a:t>
            </a:r>
            <a:r>
              <a:rPr sz="1200" b="1" i="1" spc="-12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American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19600" y="4665574"/>
            <a:ext cx="1537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latin typeface="Times New Roman"/>
                <a:cs typeface="Times New Roman"/>
              </a:rPr>
              <a:t>3% Hispanic or</a:t>
            </a:r>
            <a:r>
              <a:rPr sz="1200" b="1" i="1" spc="-9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Latino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81500" y="4805325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latin typeface="Times New Roman"/>
                <a:cs typeface="Times New Roman"/>
              </a:rPr>
              <a:t>2%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198950" y="4805325"/>
            <a:ext cx="12515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15" dirty="0">
                <a:latin typeface="Times New Roman"/>
                <a:cs typeface="Times New Roman"/>
              </a:rPr>
              <a:t>Two </a:t>
            </a:r>
            <a:r>
              <a:rPr sz="1200" b="1" i="1" dirty="0">
                <a:latin typeface="Times New Roman"/>
                <a:cs typeface="Times New Roman"/>
              </a:rPr>
              <a:t>or </a:t>
            </a:r>
            <a:r>
              <a:rPr sz="1200" b="1" i="1" spc="-5" dirty="0">
                <a:latin typeface="Times New Roman"/>
                <a:cs typeface="Times New Roman"/>
              </a:rPr>
              <a:t>More</a:t>
            </a:r>
            <a:r>
              <a:rPr sz="1200" b="1" i="1" spc="-7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Races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919600" y="4945076"/>
            <a:ext cx="7016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latin typeface="Times New Roman"/>
                <a:cs typeface="Times New Roman"/>
              </a:rPr>
              <a:t>1%</a:t>
            </a:r>
            <a:r>
              <a:rPr sz="1200" b="1" i="1" spc="16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Asian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05300" y="5084827"/>
            <a:ext cx="1727835" cy="628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70"/>
              </a:lnSpc>
              <a:spcBef>
                <a:spcPts val="100"/>
              </a:spcBef>
            </a:pPr>
            <a:r>
              <a:rPr sz="1200" b="1" i="1" dirty="0">
                <a:latin typeface="Times New Roman"/>
                <a:cs typeface="Times New Roman"/>
              </a:rPr>
              <a:t>&lt;1% American</a:t>
            </a:r>
            <a:r>
              <a:rPr sz="1200" b="1" i="1" spc="-8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Indian</a:t>
            </a:r>
            <a:endParaRPr sz="1200">
              <a:latin typeface="Times New Roman"/>
              <a:cs typeface="Times New Roman"/>
            </a:endParaRPr>
          </a:p>
          <a:p>
            <a:pPr marL="546100">
              <a:lnSpc>
                <a:spcPts val="1100"/>
              </a:lnSpc>
            </a:pPr>
            <a:r>
              <a:rPr sz="1200" b="1" i="1" dirty="0">
                <a:latin typeface="Times New Roman"/>
                <a:cs typeface="Times New Roman"/>
              </a:rPr>
              <a:t>or Alaskan</a:t>
            </a:r>
            <a:r>
              <a:rPr sz="1200" b="1" i="1" spc="-105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Native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100"/>
              </a:lnSpc>
            </a:pPr>
            <a:r>
              <a:rPr sz="1200" b="1" i="1" dirty="0">
                <a:latin typeface="Times New Roman"/>
                <a:cs typeface="Times New Roman"/>
              </a:rPr>
              <a:t>&lt;1% </a:t>
            </a:r>
            <a:r>
              <a:rPr sz="1200" b="1" i="1" spc="-5" dirty="0">
                <a:latin typeface="Times New Roman"/>
                <a:cs typeface="Times New Roman"/>
              </a:rPr>
              <a:t>Native</a:t>
            </a:r>
            <a:r>
              <a:rPr sz="1200" b="1" i="1" spc="-4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Hawaiian</a:t>
            </a:r>
            <a:endParaRPr sz="1200">
              <a:latin typeface="Times New Roman"/>
              <a:cs typeface="Times New Roman"/>
            </a:endParaRPr>
          </a:p>
          <a:p>
            <a:pPr marL="546100">
              <a:lnSpc>
                <a:spcPts val="1270"/>
              </a:lnSpc>
            </a:pPr>
            <a:r>
              <a:rPr sz="1200" b="1" i="1" dirty="0">
                <a:latin typeface="Times New Roman"/>
                <a:cs typeface="Times New Roman"/>
              </a:rPr>
              <a:t>or </a:t>
            </a:r>
            <a:r>
              <a:rPr sz="1200" b="1" i="1" spc="-10" dirty="0">
                <a:latin typeface="Times New Roman"/>
                <a:cs typeface="Times New Roman"/>
              </a:rPr>
              <a:t>Pacific</a:t>
            </a:r>
            <a:r>
              <a:rPr sz="1200" b="1" i="1" spc="-80" dirty="0">
                <a:latin typeface="Times New Roman"/>
                <a:cs typeface="Times New Roman"/>
              </a:rPr>
              <a:t> </a:t>
            </a:r>
            <a:r>
              <a:rPr sz="1200" b="1" i="1" spc="-5" dirty="0">
                <a:latin typeface="Times New Roman"/>
                <a:cs typeface="Times New Roman"/>
              </a:rPr>
              <a:t>Islander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2886627" y="899526"/>
            <a:ext cx="173990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6600"/>
              </a:lnSpc>
              <a:spcBef>
                <a:spcPts val="100"/>
              </a:spcBef>
            </a:pPr>
            <a:r>
              <a:rPr dirty="0"/>
              <a:t>1,344</a:t>
            </a:r>
          </a:p>
          <a:p>
            <a:pPr algn="ctr">
              <a:lnSpc>
                <a:spcPts val="3000"/>
              </a:lnSpc>
            </a:pPr>
            <a:r>
              <a:rPr sz="3000" dirty="0"/>
              <a:t>teachers</a:t>
            </a:r>
            <a:endParaRPr sz="3000"/>
          </a:p>
        </p:txBody>
      </p:sp>
      <p:sp>
        <p:nvSpPr>
          <p:cNvPr id="31" name="object 31"/>
          <p:cNvSpPr txBox="1"/>
          <p:nvPr/>
        </p:nvSpPr>
        <p:spPr>
          <a:xfrm>
            <a:off x="5158021" y="1594372"/>
            <a:ext cx="11430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i="1" dirty="0">
                <a:latin typeface="Times New Roman"/>
                <a:cs typeface="Times New Roman"/>
              </a:rPr>
              <a:t>23%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46419" y="2127772"/>
            <a:ext cx="7658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spc="-5" dirty="0">
                <a:latin typeface="Times New Roman"/>
                <a:cs typeface="Times New Roman"/>
              </a:rPr>
              <a:t>male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158021" y="2508772"/>
            <a:ext cx="11430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i="1" dirty="0">
                <a:latin typeface="Times New Roman"/>
                <a:cs typeface="Times New Roman"/>
              </a:rPr>
              <a:t>77%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208939" y="3042172"/>
            <a:ext cx="10414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dirty="0">
                <a:latin typeface="Times New Roman"/>
                <a:cs typeface="Times New Roman"/>
              </a:rPr>
              <a:t>female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82301" y="1921327"/>
            <a:ext cx="148272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6600"/>
              </a:lnSpc>
              <a:spcBef>
                <a:spcPts val="100"/>
              </a:spcBef>
            </a:pPr>
            <a:r>
              <a:rPr sz="6000" i="1" dirty="0">
                <a:latin typeface="Times New Roman"/>
                <a:cs typeface="Times New Roman"/>
              </a:rPr>
              <a:t>190</a:t>
            </a:r>
            <a:endParaRPr sz="6000">
              <a:latin typeface="Times New Roman"/>
              <a:cs typeface="Times New Roman"/>
            </a:endParaRPr>
          </a:p>
          <a:p>
            <a:pPr algn="ctr">
              <a:lnSpc>
                <a:spcPts val="3000"/>
              </a:lnSpc>
            </a:pPr>
            <a:r>
              <a:rPr sz="3000" i="1" dirty="0">
                <a:latin typeface="Times New Roman"/>
                <a:cs typeface="Times New Roman"/>
              </a:rPr>
              <a:t>new</a:t>
            </a:r>
            <a:r>
              <a:rPr sz="3000" i="1" spc="-90" dirty="0">
                <a:latin typeface="Times New Roman"/>
                <a:cs typeface="Times New Roman"/>
              </a:rPr>
              <a:t> </a:t>
            </a:r>
            <a:r>
              <a:rPr sz="3000" i="1" spc="-25" dirty="0">
                <a:latin typeface="Times New Roman"/>
                <a:cs typeface="Times New Roman"/>
              </a:rPr>
              <a:t>hires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74500" y="4088264"/>
            <a:ext cx="1898014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6600"/>
              </a:lnSpc>
              <a:spcBef>
                <a:spcPts val="100"/>
              </a:spcBef>
            </a:pPr>
            <a:r>
              <a:rPr sz="6000" i="1" dirty="0">
                <a:latin typeface="Times New Roman"/>
                <a:cs typeface="Times New Roman"/>
              </a:rPr>
              <a:t>42</a:t>
            </a:r>
            <a:endParaRPr sz="6000">
              <a:latin typeface="Times New Roman"/>
              <a:cs typeface="Times New Roman"/>
            </a:endParaRPr>
          </a:p>
          <a:p>
            <a:pPr algn="ctr">
              <a:lnSpc>
                <a:spcPts val="3000"/>
              </a:lnSpc>
            </a:pPr>
            <a:r>
              <a:rPr sz="3000" i="1" dirty="0">
                <a:latin typeface="Times New Roman"/>
                <a:cs typeface="Times New Roman"/>
              </a:rPr>
              <a:t>average</a:t>
            </a:r>
            <a:r>
              <a:rPr sz="3000" i="1" spc="-90" dirty="0">
                <a:latin typeface="Times New Roman"/>
                <a:cs typeface="Times New Roman"/>
              </a:rPr>
              <a:t> </a:t>
            </a:r>
            <a:r>
              <a:rPr sz="3000" i="1" dirty="0">
                <a:latin typeface="Times New Roman"/>
                <a:cs typeface="Times New Roman"/>
              </a:rPr>
              <a:t>age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577951" y="4968411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09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577951" y="4968411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09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560005" y="4114812"/>
            <a:ext cx="7560309" cy="3445510"/>
          </a:xfrm>
          <a:custGeom>
            <a:avLst/>
            <a:gdLst/>
            <a:ahLst/>
            <a:cxnLst/>
            <a:rect l="l" t="t" r="r" b="b"/>
            <a:pathLst>
              <a:path w="7560309" h="3445509">
                <a:moveTo>
                  <a:pt x="7559980" y="0"/>
                </a:moveTo>
                <a:lnTo>
                  <a:pt x="0" y="0"/>
                </a:lnTo>
                <a:lnTo>
                  <a:pt x="0" y="3445192"/>
                </a:lnTo>
                <a:lnTo>
                  <a:pt x="7559980" y="3445192"/>
                </a:lnTo>
                <a:lnTo>
                  <a:pt x="7559980" y="0"/>
                </a:lnTo>
                <a:close/>
              </a:path>
            </a:pathLst>
          </a:custGeom>
          <a:solidFill>
            <a:srgbClr val="96A126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004499" y="4258312"/>
            <a:ext cx="1873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90" dirty="0">
                <a:latin typeface="Calibri"/>
                <a:cs typeface="Calibri"/>
              </a:rPr>
              <a:t>Of </a:t>
            </a:r>
            <a:r>
              <a:rPr sz="1200" spc="60" dirty="0">
                <a:latin typeface="Calibri"/>
                <a:cs typeface="Calibri"/>
              </a:rPr>
              <a:t>the </a:t>
            </a:r>
            <a:r>
              <a:rPr sz="1200" spc="75" dirty="0">
                <a:latin typeface="Calibri"/>
                <a:cs typeface="Calibri"/>
              </a:rPr>
              <a:t>190 </a:t>
            </a:r>
            <a:r>
              <a:rPr sz="1200" spc="70" dirty="0">
                <a:latin typeface="Calibri"/>
                <a:cs typeface="Calibri"/>
              </a:rPr>
              <a:t>teachers</a:t>
            </a:r>
            <a:r>
              <a:rPr sz="1200" spc="-100" dirty="0">
                <a:latin typeface="Calibri"/>
                <a:cs typeface="Calibri"/>
              </a:rPr>
              <a:t> </a:t>
            </a:r>
            <a:r>
              <a:rPr sz="1200" spc="60" dirty="0">
                <a:latin typeface="Calibri"/>
                <a:cs typeface="Calibri"/>
              </a:rPr>
              <a:t>hired: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184484" y="4441192"/>
            <a:ext cx="6181090" cy="27686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89560" indent="-276860">
              <a:lnSpc>
                <a:spcPct val="100000"/>
              </a:lnSpc>
              <a:spcBef>
                <a:spcPts val="459"/>
              </a:spcBef>
              <a:buChar char="•"/>
              <a:tabLst>
                <a:tab pos="289560" algn="l"/>
                <a:tab pos="290195" algn="l"/>
              </a:tabLst>
            </a:pPr>
            <a:r>
              <a:rPr sz="1200" spc="75" dirty="0">
                <a:latin typeface="Calibri"/>
                <a:cs typeface="Calibri"/>
              </a:rPr>
              <a:t>32 </a:t>
            </a:r>
            <a:r>
              <a:rPr sz="1200" spc="50" dirty="0">
                <a:latin typeface="Calibri"/>
                <a:cs typeface="Calibri"/>
              </a:rPr>
              <a:t>(17%) </a:t>
            </a:r>
            <a:r>
              <a:rPr sz="1200" spc="75" dirty="0">
                <a:latin typeface="Calibri"/>
                <a:cs typeface="Calibri"/>
              </a:rPr>
              <a:t>are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65" dirty="0">
                <a:latin typeface="Calibri"/>
                <a:cs typeface="Calibri"/>
              </a:rPr>
              <a:t>minorities</a:t>
            </a:r>
            <a:endParaRPr sz="1200">
              <a:latin typeface="Calibri"/>
              <a:cs typeface="Calibri"/>
            </a:endParaRPr>
          </a:p>
          <a:p>
            <a:pPr marL="289560" indent="-276860">
              <a:lnSpc>
                <a:spcPct val="100000"/>
              </a:lnSpc>
              <a:spcBef>
                <a:spcPts val="359"/>
              </a:spcBef>
              <a:buChar char="•"/>
              <a:tabLst>
                <a:tab pos="289560" algn="l"/>
                <a:tab pos="290195" algn="l"/>
              </a:tabLst>
            </a:pPr>
            <a:r>
              <a:rPr sz="1200" spc="75" dirty="0">
                <a:latin typeface="Calibri"/>
                <a:cs typeface="Calibri"/>
              </a:rPr>
              <a:t>164 </a:t>
            </a:r>
            <a:r>
              <a:rPr sz="1200" spc="50" dirty="0">
                <a:latin typeface="Calibri"/>
                <a:cs typeface="Calibri"/>
              </a:rPr>
              <a:t>(86%) </a:t>
            </a:r>
            <a:r>
              <a:rPr sz="1200" spc="75" dirty="0">
                <a:latin typeface="Calibri"/>
                <a:cs typeface="Calibri"/>
              </a:rPr>
              <a:t>are </a:t>
            </a:r>
            <a:r>
              <a:rPr sz="1200" spc="45" dirty="0">
                <a:latin typeface="Calibri"/>
                <a:cs typeface="Calibri"/>
              </a:rPr>
              <a:t>full-time; </a:t>
            </a:r>
            <a:r>
              <a:rPr sz="1200" spc="75" dirty="0">
                <a:latin typeface="Calibri"/>
                <a:cs typeface="Calibri"/>
              </a:rPr>
              <a:t>26 </a:t>
            </a:r>
            <a:r>
              <a:rPr sz="1200" spc="50" dirty="0">
                <a:latin typeface="Calibri"/>
                <a:cs typeface="Calibri"/>
              </a:rPr>
              <a:t>(14%) </a:t>
            </a:r>
            <a:r>
              <a:rPr sz="1200" spc="75" dirty="0">
                <a:latin typeface="Calibri"/>
                <a:cs typeface="Calibri"/>
              </a:rPr>
              <a:t>are</a:t>
            </a:r>
            <a:r>
              <a:rPr sz="1200" spc="-95" dirty="0">
                <a:latin typeface="Calibri"/>
                <a:cs typeface="Calibri"/>
              </a:rPr>
              <a:t> </a:t>
            </a:r>
            <a:r>
              <a:rPr sz="1200" spc="65" dirty="0">
                <a:latin typeface="Calibri"/>
                <a:cs typeface="Calibri"/>
              </a:rPr>
              <a:t>part-time</a:t>
            </a:r>
            <a:endParaRPr sz="1200">
              <a:latin typeface="Calibri"/>
              <a:cs typeface="Calibri"/>
            </a:endParaRPr>
          </a:p>
          <a:p>
            <a:pPr marL="289560" indent="-276860">
              <a:lnSpc>
                <a:spcPct val="100000"/>
              </a:lnSpc>
              <a:spcBef>
                <a:spcPts val="359"/>
              </a:spcBef>
              <a:buChar char="•"/>
              <a:tabLst>
                <a:tab pos="289560" algn="l"/>
                <a:tab pos="290195" algn="l"/>
              </a:tabLst>
            </a:pPr>
            <a:r>
              <a:rPr sz="1200" spc="75" dirty="0">
                <a:latin typeface="Calibri"/>
                <a:cs typeface="Calibri"/>
              </a:rPr>
              <a:t>138 </a:t>
            </a:r>
            <a:r>
              <a:rPr sz="1200" spc="50" dirty="0">
                <a:latin typeface="Calibri"/>
                <a:cs typeface="Calibri"/>
              </a:rPr>
              <a:t>(73%) </a:t>
            </a:r>
            <a:r>
              <a:rPr sz="1200" spc="80" dirty="0">
                <a:latin typeface="Calibri"/>
                <a:cs typeface="Calibri"/>
              </a:rPr>
              <a:t>have </a:t>
            </a:r>
            <a:r>
              <a:rPr sz="1200" spc="75" dirty="0">
                <a:latin typeface="Calibri"/>
                <a:cs typeface="Calibri"/>
              </a:rPr>
              <a:t>previous </a:t>
            </a:r>
            <a:r>
              <a:rPr sz="1200" spc="65" dirty="0">
                <a:latin typeface="Calibri"/>
                <a:cs typeface="Calibri"/>
              </a:rPr>
              <a:t>teaching</a:t>
            </a:r>
            <a:r>
              <a:rPr sz="1200" spc="-80" dirty="0">
                <a:latin typeface="Calibri"/>
                <a:cs typeface="Calibri"/>
              </a:rPr>
              <a:t> </a:t>
            </a:r>
            <a:r>
              <a:rPr sz="1200" spc="75" dirty="0">
                <a:latin typeface="Calibri"/>
                <a:cs typeface="Calibri"/>
              </a:rPr>
              <a:t>experience</a:t>
            </a:r>
            <a:endParaRPr sz="1200">
              <a:latin typeface="Calibri"/>
              <a:cs typeface="Calibri"/>
            </a:endParaRPr>
          </a:p>
          <a:p>
            <a:pPr marL="289560" indent="-276860">
              <a:lnSpc>
                <a:spcPct val="100000"/>
              </a:lnSpc>
              <a:spcBef>
                <a:spcPts val="359"/>
              </a:spcBef>
              <a:buChar char="•"/>
              <a:tabLst>
                <a:tab pos="289560" algn="l"/>
                <a:tab pos="290195" algn="l"/>
              </a:tabLst>
            </a:pPr>
            <a:r>
              <a:rPr sz="1200" spc="75" dirty="0">
                <a:latin typeface="Calibri"/>
                <a:cs typeface="Calibri"/>
              </a:rPr>
              <a:t>77 </a:t>
            </a:r>
            <a:r>
              <a:rPr sz="1200" spc="50" dirty="0">
                <a:latin typeface="Calibri"/>
                <a:cs typeface="Calibri"/>
              </a:rPr>
              <a:t>(41%) </a:t>
            </a:r>
            <a:r>
              <a:rPr sz="1200" spc="80" dirty="0">
                <a:latin typeface="Calibri"/>
                <a:cs typeface="Calibri"/>
              </a:rPr>
              <a:t>have </a:t>
            </a:r>
            <a:r>
              <a:rPr sz="1200" spc="55" dirty="0">
                <a:latin typeface="Calibri"/>
                <a:cs typeface="Calibri"/>
              </a:rPr>
              <a:t>0-3 </a:t>
            </a:r>
            <a:r>
              <a:rPr sz="1200" spc="75" dirty="0">
                <a:latin typeface="Calibri"/>
                <a:cs typeface="Calibri"/>
              </a:rPr>
              <a:t>years </a:t>
            </a:r>
            <a:r>
              <a:rPr sz="1200" spc="65" dirty="0">
                <a:latin typeface="Calibri"/>
                <a:cs typeface="Calibri"/>
              </a:rPr>
              <a:t>of teaching</a:t>
            </a:r>
            <a:r>
              <a:rPr sz="1200" spc="-120" dirty="0">
                <a:latin typeface="Calibri"/>
                <a:cs typeface="Calibri"/>
              </a:rPr>
              <a:t> </a:t>
            </a:r>
            <a:r>
              <a:rPr sz="1200" spc="75" dirty="0">
                <a:latin typeface="Calibri"/>
                <a:cs typeface="Calibri"/>
              </a:rPr>
              <a:t>experience</a:t>
            </a:r>
            <a:endParaRPr sz="1200">
              <a:latin typeface="Calibri"/>
              <a:cs typeface="Calibri"/>
            </a:endParaRPr>
          </a:p>
          <a:p>
            <a:pPr marL="289560" indent="-276860">
              <a:lnSpc>
                <a:spcPct val="100000"/>
              </a:lnSpc>
              <a:spcBef>
                <a:spcPts val="359"/>
              </a:spcBef>
              <a:buChar char="•"/>
              <a:tabLst>
                <a:tab pos="289560" algn="l"/>
                <a:tab pos="290195" algn="l"/>
              </a:tabLst>
            </a:pPr>
            <a:r>
              <a:rPr sz="1200" spc="75" dirty="0">
                <a:latin typeface="Calibri"/>
                <a:cs typeface="Calibri"/>
              </a:rPr>
              <a:t>103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50" dirty="0">
                <a:latin typeface="Calibri"/>
                <a:cs typeface="Calibri"/>
              </a:rPr>
              <a:t>(54%)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80" dirty="0">
                <a:latin typeface="Calibri"/>
                <a:cs typeface="Calibri"/>
              </a:rPr>
              <a:t>have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50" dirty="0">
                <a:latin typeface="Calibri"/>
                <a:cs typeface="Calibri"/>
              </a:rPr>
              <a:t>five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80" dirty="0">
                <a:latin typeface="Calibri"/>
                <a:cs typeface="Calibri"/>
              </a:rPr>
              <a:t>or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95" dirty="0">
                <a:latin typeface="Calibri"/>
                <a:cs typeface="Calibri"/>
              </a:rPr>
              <a:t>more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80" dirty="0">
                <a:latin typeface="Calibri"/>
                <a:cs typeface="Calibri"/>
              </a:rPr>
              <a:t>years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65" dirty="0">
                <a:latin typeface="Calibri"/>
                <a:cs typeface="Calibri"/>
              </a:rPr>
              <a:t>of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65" dirty="0">
                <a:latin typeface="Calibri"/>
                <a:cs typeface="Calibri"/>
              </a:rPr>
              <a:t>teaching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75" dirty="0">
                <a:latin typeface="Calibri"/>
                <a:cs typeface="Calibri"/>
              </a:rPr>
              <a:t>experience</a:t>
            </a:r>
            <a:endParaRPr sz="1200">
              <a:latin typeface="Calibri"/>
              <a:cs typeface="Calibri"/>
            </a:endParaRPr>
          </a:p>
          <a:p>
            <a:pPr marL="289560" indent="-276860">
              <a:lnSpc>
                <a:spcPct val="100000"/>
              </a:lnSpc>
              <a:spcBef>
                <a:spcPts val="359"/>
              </a:spcBef>
              <a:buChar char="•"/>
              <a:tabLst>
                <a:tab pos="289560" algn="l"/>
                <a:tab pos="290195" algn="l"/>
              </a:tabLst>
            </a:pPr>
            <a:r>
              <a:rPr sz="1200" spc="75" dirty="0">
                <a:latin typeface="Calibri"/>
                <a:cs typeface="Calibri"/>
              </a:rPr>
              <a:t>111 </a:t>
            </a:r>
            <a:r>
              <a:rPr sz="1200" spc="50" dirty="0">
                <a:latin typeface="Calibri"/>
                <a:cs typeface="Calibri"/>
              </a:rPr>
              <a:t>(58%) </a:t>
            </a:r>
            <a:r>
              <a:rPr sz="1200" spc="80" dirty="0">
                <a:latin typeface="Calibri"/>
                <a:cs typeface="Calibri"/>
              </a:rPr>
              <a:t>have </a:t>
            </a:r>
            <a:r>
              <a:rPr sz="1200" spc="70" dirty="0">
                <a:latin typeface="Calibri"/>
                <a:cs typeface="Calibri"/>
              </a:rPr>
              <a:t>previously </a:t>
            </a:r>
            <a:r>
              <a:rPr sz="1200" spc="65" dirty="0">
                <a:latin typeface="Calibri"/>
                <a:cs typeface="Calibri"/>
              </a:rPr>
              <a:t>taught in</a:t>
            </a:r>
            <a:r>
              <a:rPr sz="1200" spc="-105" dirty="0">
                <a:latin typeface="Calibri"/>
                <a:cs typeface="Calibri"/>
              </a:rPr>
              <a:t> </a:t>
            </a:r>
            <a:r>
              <a:rPr sz="1200" spc="55" dirty="0">
                <a:latin typeface="Calibri"/>
                <a:cs typeface="Calibri"/>
              </a:rPr>
              <a:t>Virginia</a:t>
            </a:r>
            <a:endParaRPr sz="1200">
              <a:latin typeface="Calibri"/>
              <a:cs typeface="Calibri"/>
            </a:endParaRPr>
          </a:p>
          <a:p>
            <a:pPr marL="289560" indent="-276860">
              <a:lnSpc>
                <a:spcPct val="100000"/>
              </a:lnSpc>
              <a:spcBef>
                <a:spcPts val="359"/>
              </a:spcBef>
              <a:buChar char="•"/>
              <a:tabLst>
                <a:tab pos="289560" algn="l"/>
                <a:tab pos="290195" algn="l"/>
              </a:tabLst>
            </a:pPr>
            <a:r>
              <a:rPr sz="1200" spc="75" dirty="0">
                <a:latin typeface="Calibri"/>
                <a:cs typeface="Calibri"/>
              </a:rPr>
              <a:t>52 </a:t>
            </a:r>
            <a:r>
              <a:rPr sz="1200" spc="50" dirty="0">
                <a:latin typeface="Calibri"/>
                <a:cs typeface="Calibri"/>
              </a:rPr>
              <a:t>(27%) </a:t>
            </a:r>
            <a:r>
              <a:rPr sz="1200" spc="75" dirty="0">
                <a:latin typeface="Calibri"/>
                <a:cs typeface="Calibri"/>
              </a:rPr>
              <a:t>are </a:t>
            </a:r>
            <a:r>
              <a:rPr sz="1200" spc="60" dirty="0">
                <a:latin typeface="Calibri"/>
                <a:cs typeface="Calibri"/>
              </a:rPr>
              <a:t>starting </a:t>
            </a:r>
            <a:r>
              <a:rPr sz="1200" spc="55" dirty="0">
                <a:latin typeface="Calibri"/>
                <a:cs typeface="Calibri"/>
              </a:rPr>
              <a:t>their </a:t>
            </a:r>
            <a:r>
              <a:rPr sz="1200" spc="65" dirty="0">
                <a:latin typeface="Calibri"/>
                <a:cs typeface="Calibri"/>
              </a:rPr>
              <a:t>teaching </a:t>
            </a:r>
            <a:r>
              <a:rPr sz="1200" spc="75" dirty="0">
                <a:latin typeface="Calibri"/>
                <a:cs typeface="Calibri"/>
              </a:rPr>
              <a:t>careers </a:t>
            </a:r>
            <a:r>
              <a:rPr sz="1200" spc="65" dirty="0">
                <a:latin typeface="Calibri"/>
                <a:cs typeface="Calibri"/>
              </a:rPr>
              <a:t>in</a:t>
            </a:r>
            <a:r>
              <a:rPr sz="1200" spc="-135" dirty="0">
                <a:latin typeface="Calibri"/>
                <a:cs typeface="Calibri"/>
              </a:rPr>
              <a:t> </a:t>
            </a:r>
            <a:r>
              <a:rPr sz="1200" spc="95" dirty="0">
                <a:latin typeface="Calibri"/>
                <a:cs typeface="Calibri"/>
              </a:rPr>
              <a:t>ACPS</a:t>
            </a:r>
            <a:endParaRPr sz="1200">
              <a:latin typeface="Calibri"/>
              <a:cs typeface="Calibri"/>
            </a:endParaRPr>
          </a:p>
          <a:p>
            <a:pPr marL="289560" indent="-276860">
              <a:lnSpc>
                <a:spcPct val="100000"/>
              </a:lnSpc>
              <a:spcBef>
                <a:spcPts val="359"/>
              </a:spcBef>
              <a:buChar char="•"/>
              <a:tabLst>
                <a:tab pos="289560" algn="l"/>
                <a:tab pos="290195" algn="l"/>
              </a:tabLst>
            </a:pPr>
            <a:r>
              <a:rPr sz="1200" spc="75" dirty="0">
                <a:latin typeface="Calibri"/>
                <a:cs typeface="Calibri"/>
              </a:rPr>
              <a:t>136 </a:t>
            </a:r>
            <a:r>
              <a:rPr sz="1200" spc="50" dirty="0">
                <a:latin typeface="Calibri"/>
                <a:cs typeface="Calibri"/>
              </a:rPr>
              <a:t>(72%) </a:t>
            </a:r>
            <a:r>
              <a:rPr sz="1200" spc="80" dirty="0">
                <a:latin typeface="Calibri"/>
                <a:cs typeface="Calibri"/>
              </a:rPr>
              <a:t>have </a:t>
            </a:r>
            <a:r>
              <a:rPr sz="1200" spc="50" dirty="0">
                <a:latin typeface="Calibri"/>
                <a:cs typeface="Calibri"/>
              </a:rPr>
              <a:t>at </a:t>
            </a:r>
            <a:r>
              <a:rPr sz="1200" spc="60" dirty="0">
                <a:latin typeface="Calibri"/>
                <a:cs typeface="Calibri"/>
              </a:rPr>
              <a:t>least </a:t>
            </a:r>
            <a:r>
              <a:rPr sz="1200" spc="90" dirty="0">
                <a:latin typeface="Calibri"/>
                <a:cs typeface="Calibri"/>
              </a:rPr>
              <a:t>a </a:t>
            </a:r>
            <a:r>
              <a:rPr sz="1200" spc="50" dirty="0">
                <a:latin typeface="Calibri"/>
                <a:cs typeface="Calibri"/>
              </a:rPr>
              <a:t>Master’s</a:t>
            </a:r>
            <a:r>
              <a:rPr sz="1200" spc="-125" dirty="0">
                <a:latin typeface="Calibri"/>
                <a:cs typeface="Calibri"/>
              </a:rPr>
              <a:t> </a:t>
            </a:r>
            <a:r>
              <a:rPr sz="1200" spc="80" dirty="0">
                <a:latin typeface="Calibri"/>
                <a:cs typeface="Calibri"/>
              </a:rPr>
              <a:t>degree</a:t>
            </a:r>
            <a:endParaRPr sz="1200">
              <a:latin typeface="Calibri"/>
              <a:cs typeface="Calibri"/>
            </a:endParaRPr>
          </a:p>
          <a:p>
            <a:pPr marL="289560" indent="-276860">
              <a:lnSpc>
                <a:spcPct val="100000"/>
              </a:lnSpc>
              <a:spcBef>
                <a:spcPts val="359"/>
              </a:spcBef>
              <a:buChar char="•"/>
              <a:tabLst>
                <a:tab pos="289560" algn="l"/>
                <a:tab pos="290195" algn="l"/>
              </a:tabLst>
            </a:pPr>
            <a:r>
              <a:rPr sz="1200" spc="75" dirty="0">
                <a:latin typeface="Calibri"/>
                <a:cs typeface="Calibri"/>
              </a:rPr>
              <a:t>149 </a:t>
            </a:r>
            <a:r>
              <a:rPr sz="1200" spc="50" dirty="0">
                <a:latin typeface="Calibri"/>
                <a:cs typeface="Calibri"/>
              </a:rPr>
              <a:t>(78%) </a:t>
            </a:r>
            <a:r>
              <a:rPr sz="1200" spc="75" dirty="0">
                <a:latin typeface="Calibri"/>
                <a:cs typeface="Calibri"/>
              </a:rPr>
              <a:t>are </a:t>
            </a:r>
            <a:r>
              <a:rPr sz="1200" spc="65" dirty="0">
                <a:latin typeface="Calibri"/>
                <a:cs typeface="Calibri"/>
              </a:rPr>
              <a:t>female; </a:t>
            </a:r>
            <a:r>
              <a:rPr sz="1200" spc="75" dirty="0">
                <a:latin typeface="Calibri"/>
                <a:cs typeface="Calibri"/>
              </a:rPr>
              <a:t>41 </a:t>
            </a:r>
            <a:r>
              <a:rPr sz="1200" spc="50" dirty="0">
                <a:latin typeface="Calibri"/>
                <a:cs typeface="Calibri"/>
              </a:rPr>
              <a:t>(22%) </a:t>
            </a:r>
            <a:r>
              <a:rPr sz="1200" spc="75" dirty="0">
                <a:latin typeface="Calibri"/>
                <a:cs typeface="Calibri"/>
              </a:rPr>
              <a:t>are</a:t>
            </a:r>
            <a:r>
              <a:rPr sz="1200" spc="-114" dirty="0">
                <a:latin typeface="Calibri"/>
                <a:cs typeface="Calibri"/>
              </a:rPr>
              <a:t> </a:t>
            </a:r>
            <a:r>
              <a:rPr sz="1200" spc="80" dirty="0">
                <a:latin typeface="Calibri"/>
                <a:cs typeface="Calibri"/>
              </a:rPr>
              <a:t>male</a:t>
            </a:r>
            <a:endParaRPr sz="1200">
              <a:latin typeface="Calibri"/>
              <a:cs typeface="Calibri"/>
            </a:endParaRPr>
          </a:p>
          <a:p>
            <a:pPr marL="289560" indent="-276860">
              <a:lnSpc>
                <a:spcPct val="100000"/>
              </a:lnSpc>
              <a:spcBef>
                <a:spcPts val="359"/>
              </a:spcBef>
              <a:buChar char="•"/>
              <a:tabLst>
                <a:tab pos="289560" algn="l"/>
                <a:tab pos="290195" algn="l"/>
              </a:tabLst>
            </a:pPr>
            <a:r>
              <a:rPr sz="1200" spc="75" dirty="0">
                <a:latin typeface="Calibri"/>
                <a:cs typeface="Calibri"/>
              </a:rPr>
              <a:t>79 </a:t>
            </a:r>
            <a:r>
              <a:rPr sz="1200" spc="50" dirty="0">
                <a:latin typeface="Calibri"/>
                <a:cs typeface="Calibri"/>
              </a:rPr>
              <a:t>(42%) </a:t>
            </a:r>
            <a:r>
              <a:rPr sz="1200" spc="70" dirty="0">
                <a:latin typeface="Calibri"/>
                <a:cs typeface="Calibri"/>
              </a:rPr>
              <a:t>were </a:t>
            </a:r>
            <a:r>
              <a:rPr sz="1200" spc="75" dirty="0">
                <a:latin typeface="Calibri"/>
                <a:cs typeface="Calibri"/>
              </a:rPr>
              <a:t>hired </a:t>
            </a:r>
            <a:r>
              <a:rPr sz="1200" spc="65" dirty="0">
                <a:latin typeface="Calibri"/>
                <a:cs typeface="Calibri"/>
              </a:rPr>
              <a:t>for </a:t>
            </a:r>
            <a:r>
              <a:rPr sz="1200" spc="60" dirty="0">
                <a:latin typeface="Calibri"/>
                <a:cs typeface="Calibri"/>
              </a:rPr>
              <a:t>the </a:t>
            </a:r>
            <a:r>
              <a:rPr sz="1200" spc="70" dirty="0">
                <a:latin typeface="Calibri"/>
                <a:cs typeface="Calibri"/>
              </a:rPr>
              <a:t>elementary</a:t>
            </a:r>
            <a:r>
              <a:rPr sz="1200" spc="-114" dirty="0">
                <a:latin typeface="Calibri"/>
                <a:cs typeface="Calibri"/>
              </a:rPr>
              <a:t> </a:t>
            </a:r>
            <a:r>
              <a:rPr sz="1200" spc="50" dirty="0">
                <a:latin typeface="Calibri"/>
                <a:cs typeface="Calibri"/>
              </a:rPr>
              <a:t>level</a:t>
            </a:r>
            <a:endParaRPr sz="1200">
              <a:latin typeface="Calibri"/>
              <a:cs typeface="Calibri"/>
            </a:endParaRPr>
          </a:p>
          <a:p>
            <a:pPr marL="289560" indent="-276860">
              <a:lnSpc>
                <a:spcPct val="100000"/>
              </a:lnSpc>
              <a:spcBef>
                <a:spcPts val="359"/>
              </a:spcBef>
              <a:buChar char="•"/>
              <a:tabLst>
                <a:tab pos="289560" algn="l"/>
                <a:tab pos="290195" algn="l"/>
              </a:tabLst>
            </a:pPr>
            <a:r>
              <a:rPr sz="1200" spc="75" dirty="0">
                <a:latin typeface="Calibri"/>
                <a:cs typeface="Calibri"/>
              </a:rPr>
              <a:t>102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50" dirty="0">
                <a:latin typeface="Calibri"/>
                <a:cs typeface="Calibri"/>
              </a:rPr>
              <a:t>(54%)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70" dirty="0">
                <a:latin typeface="Calibri"/>
                <a:cs typeface="Calibri"/>
              </a:rPr>
              <a:t>were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75" dirty="0">
                <a:latin typeface="Calibri"/>
                <a:cs typeface="Calibri"/>
              </a:rPr>
              <a:t>hired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65" dirty="0">
                <a:latin typeface="Calibri"/>
                <a:cs typeface="Calibri"/>
              </a:rPr>
              <a:t>for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60" dirty="0">
                <a:latin typeface="Calibri"/>
                <a:cs typeface="Calibri"/>
              </a:rPr>
              <a:t>the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75" dirty="0">
                <a:latin typeface="Calibri"/>
                <a:cs typeface="Calibri"/>
              </a:rPr>
              <a:t>middle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95" dirty="0">
                <a:latin typeface="Calibri"/>
                <a:cs typeface="Calibri"/>
              </a:rPr>
              <a:t>and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80" dirty="0">
                <a:latin typeface="Calibri"/>
                <a:cs typeface="Calibri"/>
              </a:rPr>
              <a:t>high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75" dirty="0">
                <a:latin typeface="Calibri"/>
                <a:cs typeface="Calibri"/>
              </a:rPr>
              <a:t>school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65" dirty="0">
                <a:latin typeface="Calibri"/>
                <a:cs typeface="Calibri"/>
              </a:rPr>
              <a:t>(secondary)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60" dirty="0">
                <a:latin typeface="Calibri"/>
                <a:cs typeface="Calibri"/>
              </a:rPr>
              <a:t>levels</a:t>
            </a:r>
            <a:endParaRPr sz="1200">
              <a:latin typeface="Calibri"/>
              <a:cs typeface="Calibri"/>
            </a:endParaRPr>
          </a:p>
          <a:p>
            <a:pPr marL="289560" indent="-276860">
              <a:lnSpc>
                <a:spcPct val="100000"/>
              </a:lnSpc>
              <a:spcBef>
                <a:spcPts val="359"/>
              </a:spcBef>
              <a:buChar char="•"/>
              <a:tabLst>
                <a:tab pos="289560" algn="l"/>
                <a:tab pos="290195" algn="l"/>
              </a:tabLst>
            </a:pPr>
            <a:r>
              <a:rPr sz="1200" spc="75" dirty="0">
                <a:latin typeface="Calibri"/>
                <a:cs typeface="Calibri"/>
              </a:rPr>
              <a:t>9 </a:t>
            </a:r>
            <a:r>
              <a:rPr sz="1200" spc="45" dirty="0">
                <a:latin typeface="Calibri"/>
                <a:cs typeface="Calibri"/>
              </a:rPr>
              <a:t>(5%) </a:t>
            </a:r>
            <a:r>
              <a:rPr sz="1200" spc="70" dirty="0">
                <a:latin typeface="Calibri"/>
                <a:cs typeface="Calibri"/>
              </a:rPr>
              <a:t>were </a:t>
            </a:r>
            <a:r>
              <a:rPr sz="1200" spc="75" dirty="0">
                <a:latin typeface="Calibri"/>
                <a:cs typeface="Calibri"/>
              </a:rPr>
              <a:t>hired </a:t>
            </a:r>
            <a:r>
              <a:rPr sz="1200" spc="65" dirty="0">
                <a:latin typeface="Calibri"/>
                <a:cs typeface="Calibri"/>
              </a:rPr>
              <a:t>in </a:t>
            </a:r>
            <a:r>
              <a:rPr sz="1200" spc="60" dirty="0">
                <a:latin typeface="Calibri"/>
                <a:cs typeface="Calibri"/>
              </a:rPr>
              <a:t>the Instruction, </a:t>
            </a:r>
            <a:r>
              <a:rPr sz="1200" spc="70" dirty="0">
                <a:latin typeface="Calibri"/>
                <a:cs typeface="Calibri"/>
              </a:rPr>
              <a:t>Special </a:t>
            </a:r>
            <a:r>
              <a:rPr sz="1200" spc="60" dirty="0">
                <a:latin typeface="Calibri"/>
                <a:cs typeface="Calibri"/>
              </a:rPr>
              <a:t>Services, </a:t>
            </a:r>
            <a:r>
              <a:rPr sz="1200" spc="95" dirty="0">
                <a:latin typeface="Calibri"/>
                <a:cs typeface="Calibri"/>
              </a:rPr>
              <a:t>and </a:t>
            </a:r>
            <a:r>
              <a:rPr sz="1200" spc="75" dirty="0">
                <a:latin typeface="Calibri"/>
                <a:cs typeface="Calibri"/>
              </a:rPr>
              <a:t>Technology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85" dirty="0">
                <a:latin typeface="Calibri"/>
                <a:cs typeface="Calibri"/>
              </a:rPr>
              <a:t>departments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550951" y="2753253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550951" y="2753253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966923" y="3335464"/>
            <a:ext cx="1489075" cy="720090"/>
          </a:xfrm>
          <a:custGeom>
            <a:avLst/>
            <a:gdLst/>
            <a:ahLst/>
            <a:cxnLst/>
            <a:rect l="l" t="t" r="r" b="b"/>
            <a:pathLst>
              <a:path w="1489075" h="720089">
                <a:moveTo>
                  <a:pt x="0" y="719950"/>
                </a:moveTo>
                <a:lnTo>
                  <a:pt x="1488554" y="719950"/>
                </a:lnTo>
                <a:lnTo>
                  <a:pt x="1488554" y="0"/>
                </a:lnTo>
                <a:lnTo>
                  <a:pt x="0" y="0"/>
                </a:lnTo>
                <a:lnTo>
                  <a:pt x="0" y="71995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738078" y="3521936"/>
            <a:ext cx="203771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i="1" dirty="0">
                <a:latin typeface="Times New Roman"/>
                <a:cs typeface="Times New Roman"/>
              </a:rPr>
              <a:t>TEACHERS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123971" y="5218926"/>
            <a:ext cx="13589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i="1" dirty="0">
                <a:latin typeface="Times New Roman"/>
                <a:cs typeface="Times New Roman"/>
              </a:rPr>
              <a:t>8.55</a:t>
            </a:r>
            <a:endParaRPr sz="60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931685" y="5980926"/>
            <a:ext cx="1743710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83210" marR="5080" indent="-271145">
              <a:lnSpc>
                <a:spcPts val="2400"/>
              </a:lnSpc>
              <a:spcBef>
                <a:spcPts val="580"/>
              </a:spcBef>
            </a:pPr>
            <a:r>
              <a:rPr sz="2400" i="1" dirty="0">
                <a:latin typeface="Times New Roman"/>
                <a:cs typeface="Times New Roman"/>
              </a:rPr>
              <a:t>average</a:t>
            </a:r>
            <a:r>
              <a:rPr sz="2400" i="1" spc="-10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years  of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service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5119985" cy="75599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" y="-15464"/>
            <a:ext cx="15119985" cy="7560309"/>
          </a:xfrm>
          <a:custGeom>
            <a:avLst/>
            <a:gdLst/>
            <a:ahLst/>
            <a:cxnLst/>
            <a:rect l="l" t="t" r="r" b="b"/>
            <a:pathLst>
              <a:path w="15119985" h="7560309">
                <a:moveTo>
                  <a:pt x="0" y="7560005"/>
                </a:moveTo>
                <a:lnTo>
                  <a:pt x="15119985" y="7560005"/>
                </a:lnTo>
                <a:lnTo>
                  <a:pt x="15119985" y="0"/>
                </a:lnTo>
                <a:lnTo>
                  <a:pt x="0" y="0"/>
                </a:lnTo>
                <a:lnTo>
                  <a:pt x="0" y="7560005"/>
                </a:lnTo>
                <a:close/>
              </a:path>
            </a:pathLst>
          </a:custGeom>
          <a:solidFill>
            <a:srgbClr val="575756">
              <a:alpha val="8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75841" y="4984081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09">
                <a:moveTo>
                  <a:pt x="1826336" y="0"/>
                </a:moveTo>
                <a:lnTo>
                  <a:pt x="608787" y="0"/>
                </a:lnTo>
                <a:lnTo>
                  <a:pt x="0" y="1062164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64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75841" y="4984081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09">
                <a:moveTo>
                  <a:pt x="1826336" y="0"/>
                </a:moveTo>
                <a:lnTo>
                  <a:pt x="608787" y="0"/>
                </a:lnTo>
                <a:lnTo>
                  <a:pt x="0" y="1062164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64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36807" y="505056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64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64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36807" y="505056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64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64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52775" y="1087259"/>
            <a:ext cx="1489075" cy="720090"/>
          </a:xfrm>
          <a:custGeom>
            <a:avLst/>
            <a:gdLst/>
            <a:ahLst/>
            <a:cxnLst/>
            <a:rect l="l" t="t" r="r" b="b"/>
            <a:pathLst>
              <a:path w="1489075" h="720089">
                <a:moveTo>
                  <a:pt x="0" y="719950"/>
                </a:moveTo>
                <a:lnTo>
                  <a:pt x="1488554" y="719950"/>
                </a:lnTo>
                <a:lnTo>
                  <a:pt x="1488554" y="0"/>
                </a:lnTo>
                <a:lnTo>
                  <a:pt x="0" y="0"/>
                </a:lnTo>
                <a:lnTo>
                  <a:pt x="0" y="71995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87165" y="1597051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87165" y="1597051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03139" y="2179256"/>
            <a:ext cx="1489075" cy="720090"/>
          </a:xfrm>
          <a:custGeom>
            <a:avLst/>
            <a:gdLst/>
            <a:ahLst/>
            <a:cxnLst/>
            <a:rect l="l" t="t" r="r" b="b"/>
            <a:pathLst>
              <a:path w="1489075" h="720089">
                <a:moveTo>
                  <a:pt x="0" y="719950"/>
                </a:moveTo>
                <a:lnTo>
                  <a:pt x="1488554" y="719950"/>
                </a:lnTo>
                <a:lnTo>
                  <a:pt x="1488554" y="0"/>
                </a:lnTo>
                <a:lnTo>
                  <a:pt x="0" y="0"/>
                </a:lnTo>
                <a:lnTo>
                  <a:pt x="0" y="71995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07498" y="3826062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07498" y="3826062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23472" y="4408271"/>
            <a:ext cx="1489075" cy="720090"/>
          </a:xfrm>
          <a:custGeom>
            <a:avLst/>
            <a:gdLst/>
            <a:ahLst/>
            <a:cxnLst/>
            <a:rect l="l" t="t" r="r" b="b"/>
            <a:pathLst>
              <a:path w="1489075" h="720089">
                <a:moveTo>
                  <a:pt x="0" y="719950"/>
                </a:moveTo>
                <a:lnTo>
                  <a:pt x="1488554" y="719950"/>
                </a:lnTo>
                <a:lnTo>
                  <a:pt x="1488554" y="0"/>
                </a:lnTo>
                <a:lnTo>
                  <a:pt x="0" y="0"/>
                </a:lnTo>
                <a:lnTo>
                  <a:pt x="0" y="71995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3685" y="3888154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3685" y="3888154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29665" y="4470362"/>
            <a:ext cx="1489075" cy="720090"/>
          </a:xfrm>
          <a:custGeom>
            <a:avLst/>
            <a:gdLst/>
            <a:ahLst/>
            <a:cxnLst/>
            <a:rect l="l" t="t" r="r" b="b"/>
            <a:pathLst>
              <a:path w="1489075" h="720089">
                <a:moveTo>
                  <a:pt x="0" y="719950"/>
                </a:moveTo>
                <a:lnTo>
                  <a:pt x="1488554" y="719950"/>
                </a:lnTo>
                <a:lnTo>
                  <a:pt x="1488554" y="0"/>
                </a:lnTo>
                <a:lnTo>
                  <a:pt x="0" y="0"/>
                </a:lnTo>
                <a:lnTo>
                  <a:pt x="0" y="71995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5151" y="1639981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5151" y="1639981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21130" y="2222182"/>
            <a:ext cx="1489075" cy="720090"/>
          </a:xfrm>
          <a:custGeom>
            <a:avLst/>
            <a:gdLst/>
            <a:ahLst/>
            <a:cxnLst/>
            <a:rect l="l" t="t" r="r" b="b"/>
            <a:pathLst>
              <a:path w="1489075" h="720089">
                <a:moveTo>
                  <a:pt x="0" y="719950"/>
                </a:moveTo>
                <a:lnTo>
                  <a:pt x="1488554" y="719950"/>
                </a:lnTo>
                <a:lnTo>
                  <a:pt x="1488554" y="0"/>
                </a:lnTo>
                <a:lnTo>
                  <a:pt x="0" y="0"/>
                </a:lnTo>
                <a:lnTo>
                  <a:pt x="0" y="71995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936224" y="4185417"/>
            <a:ext cx="1633220" cy="472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10"/>
              </a:lnSpc>
              <a:spcBef>
                <a:spcPts val="100"/>
              </a:spcBef>
            </a:pPr>
            <a:r>
              <a:rPr sz="1100" b="1" i="1" dirty="0">
                <a:latin typeface="Times New Roman"/>
                <a:cs typeface="Times New Roman"/>
              </a:rPr>
              <a:t>72% </a:t>
            </a:r>
            <a:r>
              <a:rPr sz="1100" b="1" i="1" spc="-5" dirty="0">
                <a:latin typeface="Times New Roman"/>
                <a:cs typeface="Times New Roman"/>
              </a:rPr>
              <a:t>White</a:t>
            </a:r>
            <a:r>
              <a:rPr sz="1100" b="1" i="1" spc="-11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(Non-Hispanic)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100"/>
              </a:lnSpc>
            </a:pPr>
            <a:r>
              <a:rPr sz="1100" b="1" i="1" dirty="0">
                <a:latin typeface="Times New Roman"/>
                <a:cs typeface="Times New Roman"/>
              </a:rPr>
              <a:t>20% Black</a:t>
            </a:r>
            <a:r>
              <a:rPr sz="1100" b="1" i="1" spc="-2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or</a:t>
            </a:r>
            <a:endParaRPr sz="1100">
              <a:latin typeface="Times New Roman"/>
              <a:cs typeface="Times New Roman"/>
            </a:endParaRPr>
          </a:p>
          <a:p>
            <a:pPr marL="461009">
              <a:lnSpc>
                <a:spcPts val="1210"/>
              </a:lnSpc>
            </a:pPr>
            <a:r>
              <a:rPr sz="1100" b="1" i="1" dirty="0">
                <a:latin typeface="Times New Roman"/>
                <a:cs typeface="Times New Roman"/>
              </a:rPr>
              <a:t>African</a:t>
            </a:r>
            <a:r>
              <a:rPr sz="1100" b="1" i="1" spc="-65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American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06074" y="4604517"/>
            <a:ext cx="1411605" cy="33274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1100"/>
              </a:lnSpc>
              <a:spcBef>
                <a:spcPts val="320"/>
              </a:spcBef>
            </a:pPr>
            <a:r>
              <a:rPr sz="1100" b="1" i="1" dirty="0">
                <a:latin typeface="Times New Roman"/>
                <a:cs typeface="Times New Roman"/>
              </a:rPr>
              <a:t>4% Hispanic or Latino  3%</a:t>
            </a:r>
            <a:r>
              <a:rPr sz="1100" b="1" i="1" spc="215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Asian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06074" y="4883917"/>
            <a:ext cx="14408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dirty="0">
                <a:latin typeface="Times New Roman"/>
                <a:cs typeface="Times New Roman"/>
              </a:rPr>
              <a:t>2% </a:t>
            </a:r>
            <a:r>
              <a:rPr sz="1100" b="1" i="1" spc="-15" dirty="0">
                <a:latin typeface="Times New Roman"/>
                <a:cs typeface="Times New Roman"/>
              </a:rPr>
              <a:t>Two </a:t>
            </a:r>
            <a:r>
              <a:rPr sz="1100" b="1" i="1" dirty="0">
                <a:latin typeface="Times New Roman"/>
                <a:cs typeface="Times New Roman"/>
              </a:rPr>
              <a:t>or </a:t>
            </a:r>
            <a:r>
              <a:rPr sz="1100" b="1" i="1" spc="-5" dirty="0">
                <a:latin typeface="Times New Roman"/>
                <a:cs typeface="Times New Roman"/>
              </a:rPr>
              <a:t>More</a:t>
            </a:r>
            <a:r>
              <a:rPr sz="1100" b="1" i="1" spc="-8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Races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01299" y="5023617"/>
            <a:ext cx="13811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dirty="0">
                <a:latin typeface="Times New Roman"/>
                <a:cs typeface="Times New Roman"/>
              </a:rPr>
              <a:t>&lt;1% American</a:t>
            </a:r>
            <a:r>
              <a:rPr sz="1100" b="1" i="1" spc="-135" dirty="0">
                <a:latin typeface="Times New Roman"/>
                <a:cs typeface="Times New Roman"/>
              </a:rPr>
              <a:t> </a:t>
            </a:r>
            <a:r>
              <a:rPr sz="1100" b="1" i="1" spc="-5" dirty="0">
                <a:latin typeface="Times New Roman"/>
                <a:cs typeface="Times New Roman"/>
              </a:rPr>
              <a:t>Indian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425174" y="5163317"/>
            <a:ext cx="10604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dirty="0">
                <a:latin typeface="Times New Roman"/>
                <a:cs typeface="Times New Roman"/>
              </a:rPr>
              <a:t>or Alaskan</a:t>
            </a:r>
            <a:r>
              <a:rPr sz="1100" b="1" i="1" spc="-125" dirty="0">
                <a:latin typeface="Times New Roman"/>
                <a:cs typeface="Times New Roman"/>
              </a:rPr>
              <a:t> </a:t>
            </a:r>
            <a:r>
              <a:rPr sz="1100" b="1" i="1" spc="-5" dirty="0">
                <a:latin typeface="Times New Roman"/>
                <a:cs typeface="Times New Roman"/>
              </a:rPr>
              <a:t>Native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01299" y="5303017"/>
            <a:ext cx="13703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dirty="0">
                <a:latin typeface="Times New Roman"/>
                <a:cs typeface="Times New Roman"/>
              </a:rPr>
              <a:t>&lt;1% </a:t>
            </a:r>
            <a:r>
              <a:rPr sz="1100" b="1" i="1" spc="-5" dirty="0">
                <a:latin typeface="Times New Roman"/>
                <a:cs typeface="Times New Roman"/>
              </a:rPr>
              <a:t>Native</a:t>
            </a:r>
            <a:r>
              <a:rPr sz="1100" b="1" i="1" spc="-9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Hawaiian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390249" y="5442717"/>
            <a:ext cx="10966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dirty="0">
                <a:latin typeface="Times New Roman"/>
                <a:cs typeface="Times New Roman"/>
              </a:rPr>
              <a:t>or </a:t>
            </a:r>
            <a:r>
              <a:rPr sz="1100" b="1" i="1" spc="-10" dirty="0">
                <a:latin typeface="Times New Roman"/>
                <a:cs typeface="Times New Roman"/>
              </a:rPr>
              <a:t>Pacific</a:t>
            </a:r>
            <a:r>
              <a:rPr sz="1100" b="1" i="1" spc="-75" dirty="0">
                <a:latin typeface="Times New Roman"/>
                <a:cs typeface="Times New Roman"/>
              </a:rPr>
              <a:t> </a:t>
            </a:r>
            <a:r>
              <a:rPr sz="1100" b="1" i="1" spc="-5" dirty="0">
                <a:latin typeface="Times New Roman"/>
                <a:cs typeface="Times New Roman"/>
              </a:rPr>
              <a:t>Islander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1,144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3034897" y="1661526"/>
            <a:ext cx="1443990" cy="8636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93700" marR="5080" indent="-381000">
              <a:lnSpc>
                <a:spcPts val="3000"/>
              </a:lnSpc>
              <a:spcBef>
                <a:spcPts val="700"/>
              </a:spcBef>
            </a:pPr>
            <a:r>
              <a:rPr sz="3000" i="1" spc="-20" dirty="0">
                <a:latin typeface="Times New Roman"/>
                <a:cs typeface="Times New Roman"/>
              </a:rPr>
              <a:t>classified </a:t>
            </a:r>
            <a:r>
              <a:rPr sz="3000" i="1" spc="-15" dirty="0">
                <a:latin typeface="Times New Roman"/>
                <a:cs typeface="Times New Roman"/>
              </a:rPr>
              <a:t> </a:t>
            </a:r>
            <a:r>
              <a:rPr sz="3000" i="1" spc="-10" dirty="0">
                <a:latin typeface="Times New Roman"/>
                <a:cs typeface="Times New Roman"/>
              </a:rPr>
              <a:t>staff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158021" y="1594372"/>
            <a:ext cx="11430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i="1" dirty="0">
                <a:latin typeface="Times New Roman"/>
                <a:cs typeface="Times New Roman"/>
              </a:rPr>
              <a:t>28%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346419" y="2127772"/>
            <a:ext cx="7658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spc="-5" dirty="0">
                <a:latin typeface="Times New Roman"/>
                <a:cs typeface="Times New Roman"/>
              </a:rPr>
              <a:t>male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158021" y="2508772"/>
            <a:ext cx="11430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i="1" dirty="0">
                <a:latin typeface="Times New Roman"/>
                <a:cs typeface="Times New Roman"/>
              </a:rPr>
              <a:t>72%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208939" y="3042172"/>
            <a:ext cx="10414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dirty="0">
                <a:latin typeface="Times New Roman"/>
                <a:cs typeface="Times New Roman"/>
              </a:rPr>
              <a:t>female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600221" y="5218926"/>
            <a:ext cx="4064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i="1" dirty="0">
                <a:latin typeface="Times New Roman"/>
                <a:cs typeface="Times New Roman"/>
              </a:rPr>
              <a:t>7</a:t>
            </a:r>
            <a:endParaRPr sz="60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931685" y="5980926"/>
            <a:ext cx="1743710" cy="6959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83210" marR="5080" indent="-271145">
              <a:lnSpc>
                <a:spcPts val="2400"/>
              </a:lnSpc>
              <a:spcBef>
                <a:spcPts val="580"/>
              </a:spcBef>
            </a:pPr>
            <a:r>
              <a:rPr sz="2400" i="1" dirty="0">
                <a:latin typeface="Times New Roman"/>
                <a:cs typeface="Times New Roman"/>
              </a:rPr>
              <a:t>average</a:t>
            </a:r>
            <a:r>
              <a:rPr sz="2400" i="1" spc="-10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years  of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service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82301" y="1921327"/>
            <a:ext cx="148272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6600"/>
              </a:lnSpc>
              <a:spcBef>
                <a:spcPts val="100"/>
              </a:spcBef>
            </a:pPr>
            <a:r>
              <a:rPr sz="6000" i="1" dirty="0">
                <a:latin typeface="Times New Roman"/>
                <a:cs typeface="Times New Roman"/>
              </a:rPr>
              <a:t>159</a:t>
            </a:r>
            <a:endParaRPr sz="6000">
              <a:latin typeface="Times New Roman"/>
              <a:cs typeface="Times New Roman"/>
            </a:endParaRPr>
          </a:p>
          <a:p>
            <a:pPr algn="ctr">
              <a:lnSpc>
                <a:spcPts val="3000"/>
              </a:lnSpc>
            </a:pPr>
            <a:r>
              <a:rPr sz="3000" i="1" dirty="0">
                <a:latin typeface="Times New Roman"/>
                <a:cs typeface="Times New Roman"/>
              </a:rPr>
              <a:t>new</a:t>
            </a:r>
            <a:r>
              <a:rPr sz="3000" i="1" spc="-90" dirty="0">
                <a:latin typeface="Times New Roman"/>
                <a:cs typeface="Times New Roman"/>
              </a:rPr>
              <a:t> </a:t>
            </a:r>
            <a:r>
              <a:rPr sz="3000" i="1" spc="-25" dirty="0">
                <a:latin typeface="Times New Roman"/>
                <a:cs typeface="Times New Roman"/>
              </a:rPr>
              <a:t>hires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29721" y="4088264"/>
            <a:ext cx="7874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i="1" dirty="0">
                <a:latin typeface="Times New Roman"/>
                <a:cs typeface="Times New Roman"/>
              </a:rPr>
              <a:t>48</a:t>
            </a:r>
            <a:endParaRPr sz="60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74500" y="4850264"/>
            <a:ext cx="189801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dirty="0">
                <a:latin typeface="Times New Roman"/>
                <a:cs typeface="Times New Roman"/>
              </a:rPr>
              <a:t>average</a:t>
            </a:r>
            <a:r>
              <a:rPr sz="3000" i="1" spc="-90" dirty="0">
                <a:latin typeface="Times New Roman"/>
                <a:cs typeface="Times New Roman"/>
              </a:rPr>
              <a:t> </a:t>
            </a:r>
            <a:r>
              <a:rPr sz="3000" i="1" dirty="0">
                <a:latin typeface="Times New Roman"/>
                <a:cs typeface="Times New Roman"/>
              </a:rPr>
              <a:t>age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554880" y="2749514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554880" y="2749514"/>
            <a:ext cx="2435225" cy="2124710"/>
          </a:xfrm>
          <a:custGeom>
            <a:avLst/>
            <a:gdLst/>
            <a:ahLst/>
            <a:cxnLst/>
            <a:rect l="l" t="t" r="r" b="b"/>
            <a:pathLst>
              <a:path w="2435225" h="2124710">
                <a:moveTo>
                  <a:pt x="1826336" y="0"/>
                </a:moveTo>
                <a:lnTo>
                  <a:pt x="608787" y="0"/>
                </a:lnTo>
                <a:lnTo>
                  <a:pt x="0" y="1062177"/>
                </a:lnTo>
                <a:lnTo>
                  <a:pt x="608787" y="2124341"/>
                </a:lnTo>
                <a:lnTo>
                  <a:pt x="1826336" y="2124341"/>
                </a:lnTo>
                <a:lnTo>
                  <a:pt x="2435110" y="1062177"/>
                </a:lnTo>
                <a:lnTo>
                  <a:pt x="1826336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70860" y="3331717"/>
            <a:ext cx="1489075" cy="720090"/>
          </a:xfrm>
          <a:custGeom>
            <a:avLst/>
            <a:gdLst/>
            <a:ahLst/>
            <a:cxnLst/>
            <a:rect l="l" t="t" r="r" b="b"/>
            <a:pathLst>
              <a:path w="1489075" h="720089">
                <a:moveTo>
                  <a:pt x="0" y="719950"/>
                </a:moveTo>
                <a:lnTo>
                  <a:pt x="1488554" y="719950"/>
                </a:lnTo>
                <a:lnTo>
                  <a:pt x="1488554" y="0"/>
                </a:lnTo>
                <a:lnTo>
                  <a:pt x="0" y="0"/>
                </a:lnTo>
                <a:lnTo>
                  <a:pt x="0" y="719950"/>
                </a:lnTo>
                <a:close/>
              </a:path>
            </a:pathLst>
          </a:custGeom>
          <a:solidFill>
            <a:srgbClr val="96A12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8024299" y="376456"/>
            <a:ext cx="25501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Myriad Pro"/>
                <a:cs typeface="Myriad Pro"/>
              </a:rPr>
              <a:t>Recruitment </a:t>
            </a:r>
            <a:r>
              <a:rPr sz="1800" dirty="0">
                <a:solidFill>
                  <a:srgbClr val="FFFFFF"/>
                </a:solidFill>
                <a:latin typeface="Myriad Pro"/>
                <a:cs typeface="Myriad Pro"/>
              </a:rPr>
              <a:t>and</a:t>
            </a:r>
            <a:r>
              <a:rPr sz="1800" spc="-15" dirty="0">
                <a:solidFill>
                  <a:srgbClr val="FFFFFF"/>
                </a:solidFill>
                <a:latin typeface="Myriad Pro"/>
                <a:cs typeface="Myriad Pro"/>
              </a:rPr>
              <a:t> </a:t>
            </a:r>
            <a:r>
              <a:rPr sz="1800" dirty="0">
                <a:solidFill>
                  <a:srgbClr val="FFFFFF"/>
                </a:solidFill>
                <a:latin typeface="Myriad Pro"/>
                <a:cs typeface="Myriad Pro"/>
              </a:rPr>
              <a:t>Selection</a:t>
            </a:r>
            <a:endParaRPr sz="1800">
              <a:latin typeface="Myriad Pro"/>
              <a:cs typeface="Myriad Pr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024299" y="913897"/>
            <a:ext cx="654240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Classified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employees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include 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non-teacher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non-administrative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positions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School 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Division.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Examples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include 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sz="1200" spc="90" dirty="0">
                <a:solidFill>
                  <a:srgbClr val="FFFFFF"/>
                </a:solidFill>
                <a:latin typeface="Calibri"/>
                <a:cs typeface="Calibri"/>
              </a:rPr>
              <a:t>non‐administrative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employees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in Transportation,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Building 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Services,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Child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Nutrition,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Extended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Day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Programs.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Associates,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School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Nurses,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Teaching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Assistants 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(TAs)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are also considered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classified</a:t>
            </a:r>
            <a:r>
              <a:rPr sz="12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employees.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024299" y="899526"/>
            <a:ext cx="5957570" cy="0"/>
          </a:xfrm>
          <a:custGeom>
            <a:avLst/>
            <a:gdLst/>
            <a:ahLst/>
            <a:cxnLst/>
            <a:rect l="l" t="t" r="r" b="b"/>
            <a:pathLst>
              <a:path w="5957569">
                <a:moveTo>
                  <a:pt x="0" y="0"/>
                </a:moveTo>
                <a:lnTo>
                  <a:pt x="5957138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604449" y="3521936"/>
            <a:ext cx="2270125" cy="7874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545465" marR="5080" indent="-533400">
              <a:lnSpc>
                <a:spcPct val="66700"/>
              </a:lnSpc>
              <a:spcBef>
                <a:spcPts val="1295"/>
              </a:spcBef>
            </a:pPr>
            <a:r>
              <a:rPr sz="3000" b="1" i="1" dirty="0">
                <a:latin typeface="Times New Roman"/>
                <a:cs typeface="Times New Roman"/>
              </a:rPr>
              <a:t>CLASSIFIED  </a:t>
            </a:r>
            <a:r>
              <a:rPr sz="3000" b="1" i="1" spc="-35" dirty="0">
                <a:latin typeface="Times New Roman"/>
                <a:cs typeface="Times New Roman"/>
              </a:rPr>
              <a:t>STAFF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0409527" y="2426467"/>
            <a:ext cx="4223448" cy="5194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8024299" y="2107019"/>
            <a:ext cx="6010910" cy="2084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97575" algn="l"/>
              </a:tabLst>
            </a:pPr>
            <a:r>
              <a:rPr sz="18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yriad Pro"/>
                <a:cs typeface="Myriad Pro"/>
              </a:rPr>
              <a:t>Diversity </a:t>
            </a:r>
            <a:r>
              <a:rPr sz="18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yriad Pro"/>
                <a:cs typeface="Myriad Pro"/>
              </a:rPr>
              <a:t>in Recruiting and</a:t>
            </a:r>
            <a:r>
              <a:rPr sz="180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yriad Pro"/>
                <a:cs typeface="Myriad Pro"/>
              </a:rPr>
              <a:t> </a:t>
            </a:r>
            <a:r>
              <a:rPr sz="18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yriad Pro"/>
                <a:cs typeface="Myriad Pro"/>
              </a:rPr>
              <a:t>Staffing	</a:t>
            </a:r>
            <a:endParaRPr sz="1800" dirty="0">
              <a:latin typeface="Myriad Pro"/>
              <a:cs typeface="Myriad Pro"/>
            </a:endParaRPr>
          </a:p>
          <a:p>
            <a:pPr marL="12700" marR="3221990">
              <a:lnSpc>
                <a:spcPct val="125000"/>
              </a:lnSpc>
              <a:spcBef>
                <a:spcPts val="1445"/>
              </a:spcBef>
            </a:pPr>
            <a:r>
              <a:rPr sz="1200" spc="55" dirty="0">
                <a:solidFill>
                  <a:srgbClr val="FFFFFF"/>
                </a:solidFill>
                <a:latin typeface="Calibri"/>
                <a:cs typeface="Calibri"/>
              </a:rPr>
              <a:t>While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most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teacher </a:t>
            </a:r>
            <a:r>
              <a:rPr sz="1200" spc="9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administrative 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hiring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occurs </a:t>
            </a:r>
            <a:r>
              <a:rPr sz="1200" spc="25" dirty="0">
                <a:solidFill>
                  <a:srgbClr val="FFFFFF"/>
                </a:solidFill>
                <a:latin typeface="Calibri"/>
                <a:cs typeface="Calibri"/>
              </a:rPr>
              <a:t>July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1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through</a:t>
            </a:r>
            <a:r>
              <a:rPr sz="1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September  </a:t>
            </a:r>
            <a:r>
              <a:rPr sz="1200" spc="50" dirty="0">
                <a:solidFill>
                  <a:srgbClr val="FFFFFF"/>
                </a:solidFill>
                <a:latin typeface="Calibri"/>
                <a:cs typeface="Calibri"/>
              </a:rPr>
              <a:t>30,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classified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employees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are hired  throughout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school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year.</a:t>
            </a:r>
            <a:endParaRPr sz="1200" dirty="0">
              <a:latin typeface="Calibri"/>
              <a:cs typeface="Calibri"/>
            </a:endParaRPr>
          </a:p>
          <a:p>
            <a:pPr marL="12700" marR="3684270">
              <a:lnSpc>
                <a:spcPct val="125000"/>
              </a:lnSpc>
            </a:pP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2019,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during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200" spc="25" dirty="0">
                <a:solidFill>
                  <a:srgbClr val="FFFFFF"/>
                </a:solidFill>
                <a:latin typeface="Calibri"/>
                <a:cs typeface="Calibri"/>
              </a:rPr>
              <a:t>July- 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September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period, </a:t>
            </a:r>
            <a:r>
              <a:rPr sz="1200" spc="75" dirty="0">
                <a:solidFill>
                  <a:srgbClr val="FFFFFF"/>
                </a:solidFill>
                <a:latin typeface="Calibri"/>
                <a:cs typeface="Calibri"/>
              </a:rPr>
              <a:t>159 </a:t>
            </a:r>
            <a:r>
              <a:rPr sz="1200" spc="85" dirty="0">
                <a:solidFill>
                  <a:srgbClr val="FFFFFF"/>
                </a:solidFill>
                <a:latin typeface="Calibri"/>
                <a:cs typeface="Calibri"/>
              </a:rPr>
              <a:t>new  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classified </a:t>
            </a:r>
            <a:r>
              <a:rPr sz="1200" spc="80" dirty="0">
                <a:solidFill>
                  <a:srgbClr val="FFFFFF"/>
                </a:solidFill>
                <a:latin typeface="Calibri"/>
                <a:cs typeface="Calibri"/>
              </a:rPr>
              <a:t>employees </a:t>
            </a:r>
            <a:r>
              <a:rPr sz="1200" spc="70" dirty="0">
                <a:solidFill>
                  <a:srgbClr val="FFFFFF"/>
                </a:solidFill>
                <a:latin typeface="Calibri"/>
                <a:cs typeface="Calibri"/>
              </a:rPr>
              <a:t>were</a:t>
            </a:r>
            <a:r>
              <a:rPr sz="1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libri"/>
                <a:cs typeface="Calibri"/>
              </a:rPr>
              <a:t>hired.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5553" y="978942"/>
            <a:ext cx="14199936" cy="5951448"/>
          </a:xfrm>
          <a:custGeom>
            <a:avLst/>
            <a:gdLst/>
            <a:ahLst/>
            <a:cxnLst/>
            <a:rect l="l" t="t" r="r" b="b"/>
            <a:pathLst>
              <a:path w="7596505" h="7560309">
                <a:moveTo>
                  <a:pt x="0" y="7559992"/>
                </a:moveTo>
                <a:lnTo>
                  <a:pt x="7595997" y="7559992"/>
                </a:lnTo>
                <a:lnTo>
                  <a:pt x="7595997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96A1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1262" y="387355"/>
            <a:ext cx="403358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0" dirty="0">
                <a:solidFill>
                  <a:srgbClr val="FFFFFF"/>
                </a:solidFill>
                <a:latin typeface="Myriad Pro"/>
                <a:cs typeface="Myriad Pro"/>
              </a:rPr>
              <a:t>Exit</a:t>
            </a:r>
            <a:r>
              <a:rPr sz="3600" b="1" i="0" spc="-75" dirty="0">
                <a:solidFill>
                  <a:srgbClr val="FFFFFF"/>
                </a:solidFill>
                <a:latin typeface="Myriad Pro"/>
                <a:cs typeface="Myriad Pro"/>
              </a:rPr>
              <a:t> </a:t>
            </a:r>
            <a:r>
              <a:rPr sz="3600" b="1" i="0" dirty="0">
                <a:solidFill>
                  <a:srgbClr val="FFFFFF"/>
                </a:solidFill>
                <a:latin typeface="Myriad Pro"/>
                <a:cs typeface="Myriad Pro"/>
              </a:rPr>
              <a:t>Surveys</a:t>
            </a:r>
            <a:endParaRPr sz="3600" b="1" dirty="0">
              <a:latin typeface="Myriad Pro"/>
              <a:cs typeface="Myriad Pr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4849" y="1190625"/>
            <a:ext cx="13716001" cy="4862357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240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 </a:t>
            </a:r>
            <a:r>
              <a:rPr sz="24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sz="2400" spc="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sz="2400" spc="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collected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sz="240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employees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leaving </a:t>
            </a:r>
            <a:r>
              <a:rPr sz="2400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40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</a:t>
            </a:r>
            <a:r>
              <a:rPr sz="2400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</a:t>
            </a:r>
            <a:r>
              <a:rPr sz="24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</a:t>
            </a:r>
            <a:r>
              <a:rPr sz="240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</a:t>
            </a:r>
            <a:r>
              <a:rPr sz="24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 </a:t>
            </a:r>
            <a:r>
              <a:rPr sz="24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en-US" sz="2400" spc="7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400"/>
              </a:lnSpc>
              <a:spcBef>
                <a:spcPts val="180"/>
              </a:spcBef>
            </a:pPr>
            <a:endParaRPr lang="en-US" sz="2400" spc="7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24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2400" spc="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</a:t>
            </a:r>
            <a:r>
              <a:rPr sz="240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30,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 </a:t>
            </a:r>
            <a:endParaRPr lang="en-US" sz="2400" spc="6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400"/>
              </a:lnSpc>
              <a:spcBef>
                <a:spcPts val="180"/>
              </a:spcBef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indent="-457200">
              <a:lnSpc>
                <a:spcPct val="100000"/>
              </a:lnSpc>
              <a:buAutoNum type="arabicParenR"/>
              <a:tabLst>
                <a:tab pos="469265" algn="l"/>
                <a:tab pos="469900" algn="l"/>
              </a:tabLst>
            </a:pPr>
            <a:r>
              <a:rPr sz="2400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personal: </a:t>
            </a:r>
            <a:r>
              <a:rPr sz="2400" spc="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</a:t>
            </a:r>
            <a:r>
              <a:rPr sz="2400" spc="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sz="24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r>
              <a:rPr sz="2400" spc="-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(13.11%),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245"/>
              </a:spcBef>
              <a:buAutoNum type="arabicParenR"/>
              <a:tabLst>
                <a:tab pos="469265" algn="l"/>
                <a:tab pos="469900" algn="l"/>
              </a:tabLst>
            </a:pPr>
            <a:r>
              <a:rPr sz="2400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personal: return </a:t>
            </a:r>
            <a:r>
              <a:rPr sz="240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school/student teaching</a:t>
            </a:r>
            <a:r>
              <a:rPr sz="2400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(6.56%)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9270" indent="-496570">
              <a:lnSpc>
                <a:spcPct val="100000"/>
              </a:lnSpc>
              <a:spcBef>
                <a:spcPts val="245"/>
              </a:spcBef>
              <a:buAutoNum type="arabicParenR"/>
              <a:tabLst>
                <a:tab pos="509270" algn="l"/>
                <a:tab pos="509905" algn="l"/>
              </a:tabLst>
            </a:pP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retirement</a:t>
            </a:r>
            <a:r>
              <a:rPr sz="24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(6.56%)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244"/>
              </a:spcBef>
              <a:buAutoNum type="arabicParenR"/>
              <a:tabLst>
                <a:tab pos="469265" algn="l"/>
                <a:tab pos="469900" algn="l"/>
              </a:tabLst>
            </a:pPr>
            <a:r>
              <a:rPr sz="2400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pay/benefits: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dissatisfaction </a:t>
            </a:r>
            <a:r>
              <a:rPr sz="2400" spc="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sz="2400" spc="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</a:t>
            </a:r>
            <a:r>
              <a:rPr sz="24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(5.74%)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240"/>
              </a:spcBef>
              <a:buAutoNum type="arabicParenR"/>
              <a:tabLst>
                <a:tab pos="469265" algn="l"/>
                <a:tab pos="469900" algn="l"/>
              </a:tabLst>
            </a:pP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people-related issue: </a:t>
            </a:r>
            <a:r>
              <a:rPr sz="2400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24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supervision/management</a:t>
            </a:r>
            <a:r>
              <a:rPr sz="2400" spc="-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(5.74%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245"/>
              </a:spcBef>
              <a:buAutoNum type="arabicParenR"/>
              <a:tabLst>
                <a:tab pos="469265" algn="l"/>
                <a:tab pos="469900" algn="l"/>
              </a:tabLst>
            </a:pPr>
            <a:r>
              <a:rPr sz="2400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personal: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</a:t>
            </a:r>
            <a:r>
              <a:rPr sz="2400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responsibilities</a:t>
            </a:r>
            <a:r>
              <a:rPr sz="24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(5.74%)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indent="-457200">
              <a:lnSpc>
                <a:spcPct val="100000"/>
              </a:lnSpc>
              <a:spcBef>
                <a:spcPts val="245"/>
              </a:spcBef>
              <a:buAutoNum type="arabicParenR"/>
              <a:tabLst>
                <a:tab pos="469265" algn="l"/>
                <a:tab pos="469900" algn="l"/>
              </a:tabLst>
            </a:pPr>
            <a:r>
              <a:rPr sz="2400" spc="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</a:t>
            </a:r>
            <a:r>
              <a:rPr sz="2400" spc="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job/career: </a:t>
            </a:r>
            <a:r>
              <a:rPr sz="2400" spc="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promotion </a:t>
            </a:r>
            <a:r>
              <a:rPr sz="2400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 the </a:t>
            </a:r>
            <a:r>
              <a:rPr sz="24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</a:t>
            </a:r>
            <a:r>
              <a:rPr sz="2400" spc="-1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(5.74%)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76530">
              <a:lnSpc>
                <a:spcPts val="1400"/>
              </a:lnSpc>
            </a:pPr>
            <a:r>
              <a:rPr sz="240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4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2400" spc="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sz="240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employees </a:t>
            </a:r>
            <a:r>
              <a:rPr sz="2400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exiting </a:t>
            </a:r>
            <a:r>
              <a:rPr sz="2400" spc="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0-5 </a:t>
            </a:r>
            <a:r>
              <a:rPr sz="240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years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2400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</a:t>
            </a:r>
            <a:r>
              <a:rPr sz="2400" spc="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sz="24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72%. </a:t>
            </a:r>
            <a:r>
              <a:rPr sz="240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400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 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sz="2400" spc="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400" spc="9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76530">
              <a:lnSpc>
                <a:spcPts val="1400"/>
              </a:lnSpc>
            </a:pPr>
            <a:endParaRPr lang="en-US" sz="2400" spc="9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76530">
              <a:lnSpc>
                <a:spcPts val="1400"/>
              </a:lnSpc>
            </a:pPr>
            <a:r>
              <a:rPr sz="2400" spc="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breakdown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2400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classified/administrative </a:t>
            </a:r>
            <a:r>
              <a:rPr sz="240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employees </a:t>
            </a:r>
            <a:r>
              <a:rPr sz="2400" spc="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sz="2400" spc="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 </a:t>
            </a:r>
            <a:r>
              <a:rPr sz="2400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40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</a:t>
            </a:r>
            <a:r>
              <a:rPr sz="2400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Division: </a:t>
            </a:r>
            <a:r>
              <a:rPr sz="2400" spc="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</a:t>
            </a:r>
            <a:endParaRPr lang="en-US" sz="2400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76530">
              <a:lnSpc>
                <a:spcPts val="1400"/>
              </a:lnSpc>
            </a:pPr>
            <a:endParaRPr lang="en-US" sz="2400" spc="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76530">
              <a:lnSpc>
                <a:spcPts val="1400"/>
              </a:lnSpc>
            </a:pPr>
            <a:r>
              <a:rPr sz="2400" spc="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administrators,</a:t>
            </a:r>
            <a:r>
              <a:rPr sz="2400" spc="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8%</a:t>
            </a:r>
            <a:r>
              <a:rPr sz="2400" spc="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</a:t>
            </a:r>
            <a:r>
              <a:rPr sz="2400" spc="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associates,</a:t>
            </a:r>
            <a:r>
              <a:rPr sz="2400" spc="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47%</a:t>
            </a:r>
            <a:r>
              <a:rPr sz="2400" spc="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sz="2400" spc="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staff, </a:t>
            </a:r>
            <a:r>
              <a:rPr sz="2400" spc="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400" spc="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42%</a:t>
            </a:r>
            <a:r>
              <a:rPr sz="2400" spc="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sz="2400" spc="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assistants.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F3EEF36-7F8B-4CB4-A180-C08604497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84" y="0"/>
            <a:ext cx="14198815" cy="756285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460001" y="0"/>
            <a:ext cx="14191932" cy="1733153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0" y="1571244"/>
                </a:moveTo>
                <a:lnTo>
                  <a:pt x="9144000" y="1571244"/>
                </a:lnTo>
                <a:lnTo>
                  <a:pt x="9144000" y="0"/>
                </a:lnTo>
                <a:lnTo>
                  <a:pt x="0" y="0"/>
                </a:lnTo>
                <a:lnTo>
                  <a:pt x="0" y="1571244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pPr defTabSz="1008400"/>
            <a:endParaRPr sz="198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83128" y="147369"/>
            <a:ext cx="13542539" cy="1265575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714284">
              <a:lnSpc>
                <a:spcPts val="4775"/>
              </a:lnSpc>
              <a:spcBef>
                <a:spcPts val="110"/>
              </a:spcBef>
            </a:pPr>
            <a:r>
              <a:rPr b="1" i="0" dirty="0">
                <a:solidFill>
                  <a:schemeClr val="bg1"/>
                </a:solidFill>
                <a:latin typeface="Myriad Pro"/>
              </a:rPr>
              <a:t>Compensation</a:t>
            </a:r>
            <a:r>
              <a:rPr b="1" i="0" spc="-121" dirty="0">
                <a:solidFill>
                  <a:schemeClr val="bg1"/>
                </a:solidFill>
                <a:latin typeface="Myriad Pro"/>
              </a:rPr>
              <a:t> </a:t>
            </a:r>
            <a:r>
              <a:rPr b="1" i="0" dirty="0">
                <a:solidFill>
                  <a:schemeClr val="bg1"/>
                </a:solidFill>
                <a:latin typeface="Myriad Pro"/>
              </a:rPr>
              <a:t>Broadbanding</a:t>
            </a:r>
          </a:p>
          <a:p>
            <a:pPr marL="2997890">
              <a:lnSpc>
                <a:spcPts val="4775"/>
              </a:lnSpc>
            </a:pPr>
            <a:r>
              <a:rPr b="1" i="0" spc="-6" dirty="0">
                <a:solidFill>
                  <a:schemeClr val="bg1"/>
                </a:solidFill>
                <a:latin typeface="Myriad Pro"/>
              </a:rPr>
              <a:t>Program</a:t>
            </a:r>
          </a:p>
        </p:txBody>
      </p:sp>
      <p:sp>
        <p:nvSpPr>
          <p:cNvPr id="4" name="object 4"/>
          <p:cNvSpPr/>
          <p:nvPr/>
        </p:nvSpPr>
        <p:spPr>
          <a:xfrm>
            <a:off x="5681382" y="2888168"/>
            <a:ext cx="3758316" cy="0"/>
          </a:xfrm>
          <a:custGeom>
            <a:avLst/>
            <a:gdLst/>
            <a:ahLst/>
            <a:cxnLst/>
            <a:rect l="l" t="t" r="r" b="b"/>
            <a:pathLst>
              <a:path w="3408045">
                <a:moveTo>
                  <a:pt x="0" y="0"/>
                </a:moveTo>
                <a:lnTo>
                  <a:pt x="3407625" y="0"/>
                </a:lnTo>
              </a:path>
            </a:pathLst>
          </a:custGeom>
          <a:ln w="19812">
            <a:solidFill>
              <a:srgbClr val="DCE0E6"/>
            </a:solidFill>
            <a:prstDash val="sysDash"/>
          </a:ln>
        </p:spPr>
        <p:txBody>
          <a:bodyPr wrap="square" lIns="0" tIns="0" rIns="0" bIns="0" rtlCol="0"/>
          <a:lstStyle/>
          <a:p>
            <a:pPr defTabSz="1008400"/>
            <a:endParaRPr sz="198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34542" y="2067180"/>
            <a:ext cx="1714246" cy="17142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008400"/>
            <a:endParaRPr sz="198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438437" y="2030206"/>
            <a:ext cx="1714246" cy="17142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008400"/>
            <a:endParaRPr sz="198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25899" y="1932729"/>
            <a:ext cx="2067178" cy="45040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008400"/>
            <a:endParaRPr sz="198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2821" y="3879314"/>
            <a:ext cx="1949534" cy="1236208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14006" marR="5602" indent="700" algn="ctr" defTabSz="1008400">
              <a:spcBef>
                <a:spcPts val="110"/>
              </a:spcBef>
            </a:pPr>
            <a:r>
              <a:rPr sz="2647" spc="-6" dirty="0">
                <a:solidFill>
                  <a:schemeClr val="bg1"/>
                </a:solidFill>
                <a:latin typeface="Arial"/>
                <a:cs typeface="Arial"/>
              </a:rPr>
              <a:t>Facilitating  career  deve</a:t>
            </a:r>
            <a:r>
              <a:rPr sz="2647" spc="-11" dirty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sz="2647" spc="-6" dirty="0">
                <a:solidFill>
                  <a:schemeClr val="bg1"/>
                </a:solidFill>
                <a:latin typeface="Arial"/>
                <a:cs typeface="Arial"/>
              </a:rPr>
              <a:t>op</a:t>
            </a:r>
            <a:r>
              <a:rPr sz="2647" dirty="0">
                <a:solidFill>
                  <a:schemeClr val="bg1"/>
                </a:solidFill>
                <a:latin typeface="Arial"/>
                <a:cs typeface="Arial"/>
              </a:rPr>
              <a:t>m</a:t>
            </a:r>
            <a:r>
              <a:rPr sz="2647" spc="-6" dirty="0">
                <a:solidFill>
                  <a:schemeClr val="bg1"/>
                </a:solidFill>
                <a:latin typeface="Arial"/>
                <a:cs typeface="Arial"/>
              </a:rPr>
              <a:t>ent</a:t>
            </a:r>
            <a:endParaRPr sz="2647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48407" y="6558244"/>
            <a:ext cx="3635770" cy="828852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1240893" marR="5602" indent="-1226887" defTabSz="1008400">
              <a:spcBef>
                <a:spcPts val="110"/>
              </a:spcBef>
            </a:pPr>
            <a:r>
              <a:rPr sz="2647" spc="-6" dirty="0">
                <a:solidFill>
                  <a:schemeClr val="bg1"/>
                </a:solidFill>
                <a:latin typeface="Arial"/>
                <a:cs typeface="Arial"/>
              </a:rPr>
              <a:t>Supporting strong </a:t>
            </a:r>
            <a:r>
              <a:rPr sz="2647" dirty="0">
                <a:solidFill>
                  <a:schemeClr val="bg1"/>
                </a:solidFill>
                <a:latin typeface="Arial"/>
                <a:cs typeface="Arial"/>
              </a:rPr>
              <a:t>team-  </a:t>
            </a:r>
            <a:r>
              <a:rPr sz="2647" spc="-11" dirty="0">
                <a:solidFill>
                  <a:schemeClr val="bg1"/>
                </a:solidFill>
                <a:latin typeface="Arial"/>
                <a:cs typeface="Arial"/>
              </a:rPr>
              <a:t>building</a:t>
            </a:r>
            <a:endParaRPr sz="2647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9004" y="3880659"/>
            <a:ext cx="2696716" cy="1236208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14006" marR="5602" algn="ctr" defTabSz="1008400">
              <a:spcBef>
                <a:spcPts val="110"/>
              </a:spcBef>
            </a:pPr>
            <a:r>
              <a:rPr sz="2647" spc="-6" dirty="0">
                <a:solidFill>
                  <a:schemeClr val="bg1"/>
                </a:solidFill>
                <a:latin typeface="Arial"/>
                <a:cs typeface="Arial"/>
              </a:rPr>
              <a:t>Greater</a:t>
            </a:r>
            <a:r>
              <a:rPr sz="2647" spc="-9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647" spc="-6" dirty="0">
                <a:solidFill>
                  <a:schemeClr val="bg1"/>
                </a:solidFill>
                <a:latin typeface="Arial"/>
                <a:cs typeface="Arial"/>
              </a:rPr>
              <a:t>emphasis  on succession  </a:t>
            </a:r>
            <a:r>
              <a:rPr sz="2647" spc="-11" dirty="0">
                <a:solidFill>
                  <a:schemeClr val="bg1"/>
                </a:solidFill>
                <a:latin typeface="Arial"/>
                <a:cs typeface="Arial"/>
              </a:rPr>
              <a:t>planning</a:t>
            </a:r>
            <a:endParaRPr sz="2647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88179" y="2529300"/>
            <a:ext cx="1346607" cy="625078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14006" defTabSz="1008400">
              <a:spcBef>
                <a:spcPts val="110"/>
              </a:spcBef>
            </a:pPr>
            <a:r>
              <a:rPr sz="3970" spc="-6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3970" dirty="0">
                <a:solidFill>
                  <a:srgbClr val="FFFFFF"/>
                </a:solidFill>
                <a:latin typeface="Arial"/>
                <a:cs typeface="Arial"/>
              </a:rPr>
              <a:t>oals</a:t>
            </a:r>
            <a:endParaRPr sz="397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79079" y="324383"/>
            <a:ext cx="1319297" cy="1302491"/>
          </a:xfrm>
          <a:custGeom>
            <a:avLst/>
            <a:gdLst/>
            <a:ahLst/>
            <a:cxnLst/>
            <a:rect l="l" t="t" r="r" b="b"/>
            <a:pathLst>
              <a:path w="1196340" h="1181100">
                <a:moveTo>
                  <a:pt x="598170" y="0"/>
                </a:moveTo>
                <a:lnTo>
                  <a:pt x="549110" y="1957"/>
                </a:lnTo>
                <a:lnTo>
                  <a:pt x="501142" y="7729"/>
                </a:lnTo>
                <a:lnTo>
                  <a:pt x="454421" y="17163"/>
                </a:lnTo>
                <a:lnTo>
                  <a:pt x="409100" y="30106"/>
                </a:lnTo>
                <a:lnTo>
                  <a:pt x="365333" y="46408"/>
                </a:lnTo>
                <a:lnTo>
                  <a:pt x="323274" y="65916"/>
                </a:lnTo>
                <a:lnTo>
                  <a:pt x="283077" y="88478"/>
                </a:lnTo>
                <a:lnTo>
                  <a:pt x="244896" y="113942"/>
                </a:lnTo>
                <a:lnTo>
                  <a:pt x="208885" y="142156"/>
                </a:lnTo>
                <a:lnTo>
                  <a:pt x="175198" y="172969"/>
                </a:lnTo>
                <a:lnTo>
                  <a:pt x="143988" y="206227"/>
                </a:lnTo>
                <a:lnTo>
                  <a:pt x="115410" y="241780"/>
                </a:lnTo>
                <a:lnTo>
                  <a:pt x="89618" y="279474"/>
                </a:lnTo>
                <a:lnTo>
                  <a:pt x="66765" y="319159"/>
                </a:lnTo>
                <a:lnTo>
                  <a:pt x="47006" y="360682"/>
                </a:lnTo>
                <a:lnTo>
                  <a:pt x="30494" y="403891"/>
                </a:lnTo>
                <a:lnTo>
                  <a:pt x="17384" y="448634"/>
                </a:lnTo>
                <a:lnTo>
                  <a:pt x="7828" y="494760"/>
                </a:lnTo>
                <a:lnTo>
                  <a:pt x="1982" y="542116"/>
                </a:lnTo>
                <a:lnTo>
                  <a:pt x="0" y="590550"/>
                </a:lnTo>
                <a:lnTo>
                  <a:pt x="1982" y="638983"/>
                </a:lnTo>
                <a:lnTo>
                  <a:pt x="7828" y="686339"/>
                </a:lnTo>
                <a:lnTo>
                  <a:pt x="17384" y="732465"/>
                </a:lnTo>
                <a:lnTo>
                  <a:pt x="30494" y="777208"/>
                </a:lnTo>
                <a:lnTo>
                  <a:pt x="47006" y="820417"/>
                </a:lnTo>
                <a:lnTo>
                  <a:pt x="66765" y="861940"/>
                </a:lnTo>
                <a:lnTo>
                  <a:pt x="89618" y="901625"/>
                </a:lnTo>
                <a:lnTo>
                  <a:pt x="115410" y="939319"/>
                </a:lnTo>
                <a:lnTo>
                  <a:pt x="143988" y="974872"/>
                </a:lnTo>
                <a:lnTo>
                  <a:pt x="175198" y="1008130"/>
                </a:lnTo>
                <a:lnTo>
                  <a:pt x="208885" y="1038943"/>
                </a:lnTo>
                <a:lnTo>
                  <a:pt x="244896" y="1067157"/>
                </a:lnTo>
                <a:lnTo>
                  <a:pt x="283077" y="1092621"/>
                </a:lnTo>
                <a:lnTo>
                  <a:pt x="323274" y="1115183"/>
                </a:lnTo>
                <a:lnTo>
                  <a:pt x="365333" y="1134691"/>
                </a:lnTo>
                <a:lnTo>
                  <a:pt x="409100" y="1150993"/>
                </a:lnTo>
                <a:lnTo>
                  <a:pt x="454421" y="1163936"/>
                </a:lnTo>
                <a:lnTo>
                  <a:pt x="501142" y="1173370"/>
                </a:lnTo>
                <a:lnTo>
                  <a:pt x="549110" y="1179142"/>
                </a:lnTo>
                <a:lnTo>
                  <a:pt x="598170" y="1181100"/>
                </a:lnTo>
                <a:lnTo>
                  <a:pt x="647229" y="1179142"/>
                </a:lnTo>
                <a:lnTo>
                  <a:pt x="695197" y="1173370"/>
                </a:lnTo>
                <a:lnTo>
                  <a:pt x="741918" y="1163936"/>
                </a:lnTo>
                <a:lnTo>
                  <a:pt x="787239" y="1150993"/>
                </a:lnTo>
                <a:lnTo>
                  <a:pt x="831006" y="1134691"/>
                </a:lnTo>
                <a:lnTo>
                  <a:pt x="873065" y="1115183"/>
                </a:lnTo>
                <a:lnTo>
                  <a:pt x="913262" y="1092621"/>
                </a:lnTo>
                <a:lnTo>
                  <a:pt x="951443" y="1067157"/>
                </a:lnTo>
                <a:lnTo>
                  <a:pt x="987454" y="1038943"/>
                </a:lnTo>
                <a:lnTo>
                  <a:pt x="1021141" y="1008130"/>
                </a:lnTo>
                <a:lnTo>
                  <a:pt x="1052351" y="974872"/>
                </a:lnTo>
                <a:lnTo>
                  <a:pt x="1080929" y="939319"/>
                </a:lnTo>
                <a:lnTo>
                  <a:pt x="1106721" y="901625"/>
                </a:lnTo>
                <a:lnTo>
                  <a:pt x="1129574" y="861940"/>
                </a:lnTo>
                <a:lnTo>
                  <a:pt x="1149333" y="820417"/>
                </a:lnTo>
                <a:lnTo>
                  <a:pt x="1165845" y="777208"/>
                </a:lnTo>
                <a:lnTo>
                  <a:pt x="1178955" y="732465"/>
                </a:lnTo>
                <a:lnTo>
                  <a:pt x="1188511" y="686339"/>
                </a:lnTo>
                <a:lnTo>
                  <a:pt x="1194357" y="638983"/>
                </a:lnTo>
                <a:lnTo>
                  <a:pt x="1196340" y="590550"/>
                </a:lnTo>
                <a:lnTo>
                  <a:pt x="1194357" y="542116"/>
                </a:lnTo>
                <a:lnTo>
                  <a:pt x="1188511" y="494760"/>
                </a:lnTo>
                <a:lnTo>
                  <a:pt x="1178955" y="448634"/>
                </a:lnTo>
                <a:lnTo>
                  <a:pt x="1165845" y="403891"/>
                </a:lnTo>
                <a:lnTo>
                  <a:pt x="1149333" y="360682"/>
                </a:lnTo>
                <a:lnTo>
                  <a:pt x="1129574" y="319159"/>
                </a:lnTo>
                <a:lnTo>
                  <a:pt x="1106721" y="279474"/>
                </a:lnTo>
                <a:lnTo>
                  <a:pt x="1080929" y="241780"/>
                </a:lnTo>
                <a:lnTo>
                  <a:pt x="1052351" y="206227"/>
                </a:lnTo>
                <a:lnTo>
                  <a:pt x="1021141" y="172969"/>
                </a:lnTo>
                <a:lnTo>
                  <a:pt x="987454" y="142156"/>
                </a:lnTo>
                <a:lnTo>
                  <a:pt x="951443" y="113942"/>
                </a:lnTo>
                <a:lnTo>
                  <a:pt x="913262" y="88478"/>
                </a:lnTo>
                <a:lnTo>
                  <a:pt x="873065" y="65916"/>
                </a:lnTo>
                <a:lnTo>
                  <a:pt x="831006" y="46408"/>
                </a:lnTo>
                <a:lnTo>
                  <a:pt x="787239" y="30106"/>
                </a:lnTo>
                <a:lnTo>
                  <a:pt x="741918" y="17163"/>
                </a:lnTo>
                <a:lnTo>
                  <a:pt x="695197" y="7729"/>
                </a:lnTo>
                <a:lnTo>
                  <a:pt x="647229" y="1957"/>
                </a:lnTo>
                <a:lnTo>
                  <a:pt x="59817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pPr defTabSz="1008400"/>
            <a:endParaRPr sz="198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99173" y="438525"/>
            <a:ext cx="1079107" cy="1074205"/>
          </a:xfrm>
          <a:custGeom>
            <a:avLst/>
            <a:gdLst/>
            <a:ahLst/>
            <a:cxnLst/>
            <a:rect l="l" t="t" r="r" b="b"/>
            <a:pathLst>
              <a:path w="978535" h="974090">
                <a:moveTo>
                  <a:pt x="489204" y="0"/>
                </a:moveTo>
                <a:lnTo>
                  <a:pt x="442090" y="2228"/>
                </a:lnTo>
                <a:lnTo>
                  <a:pt x="396243" y="8779"/>
                </a:lnTo>
                <a:lnTo>
                  <a:pt x="351869" y="19448"/>
                </a:lnTo>
                <a:lnTo>
                  <a:pt x="309172" y="34030"/>
                </a:lnTo>
                <a:lnTo>
                  <a:pt x="268356" y="52322"/>
                </a:lnTo>
                <a:lnTo>
                  <a:pt x="229628" y="74120"/>
                </a:lnTo>
                <a:lnTo>
                  <a:pt x="193192" y="99219"/>
                </a:lnTo>
                <a:lnTo>
                  <a:pt x="159253" y="127416"/>
                </a:lnTo>
                <a:lnTo>
                  <a:pt x="128016" y="158507"/>
                </a:lnTo>
                <a:lnTo>
                  <a:pt x="99687" y="192287"/>
                </a:lnTo>
                <a:lnTo>
                  <a:pt x="74469" y="228553"/>
                </a:lnTo>
                <a:lnTo>
                  <a:pt x="52569" y="267100"/>
                </a:lnTo>
                <a:lnTo>
                  <a:pt x="34190" y="307725"/>
                </a:lnTo>
                <a:lnTo>
                  <a:pt x="19539" y="350223"/>
                </a:lnTo>
                <a:lnTo>
                  <a:pt x="8821" y="394390"/>
                </a:lnTo>
                <a:lnTo>
                  <a:pt x="2239" y="440023"/>
                </a:lnTo>
                <a:lnTo>
                  <a:pt x="0" y="486918"/>
                </a:lnTo>
                <a:lnTo>
                  <a:pt x="2239" y="533812"/>
                </a:lnTo>
                <a:lnTo>
                  <a:pt x="8821" y="579445"/>
                </a:lnTo>
                <a:lnTo>
                  <a:pt x="19539" y="623612"/>
                </a:lnTo>
                <a:lnTo>
                  <a:pt x="34190" y="666110"/>
                </a:lnTo>
                <a:lnTo>
                  <a:pt x="52569" y="706735"/>
                </a:lnTo>
                <a:lnTo>
                  <a:pt x="74469" y="745282"/>
                </a:lnTo>
                <a:lnTo>
                  <a:pt x="99687" y="781548"/>
                </a:lnTo>
                <a:lnTo>
                  <a:pt x="128016" y="815328"/>
                </a:lnTo>
                <a:lnTo>
                  <a:pt x="159253" y="846419"/>
                </a:lnTo>
                <a:lnTo>
                  <a:pt x="193192" y="874616"/>
                </a:lnTo>
                <a:lnTo>
                  <a:pt x="229628" y="899715"/>
                </a:lnTo>
                <a:lnTo>
                  <a:pt x="268356" y="921513"/>
                </a:lnTo>
                <a:lnTo>
                  <a:pt x="309172" y="939805"/>
                </a:lnTo>
                <a:lnTo>
                  <a:pt x="351869" y="954387"/>
                </a:lnTo>
                <a:lnTo>
                  <a:pt x="396243" y="965056"/>
                </a:lnTo>
                <a:lnTo>
                  <a:pt x="442090" y="971607"/>
                </a:lnTo>
                <a:lnTo>
                  <a:pt x="489204" y="973836"/>
                </a:lnTo>
                <a:lnTo>
                  <a:pt x="536317" y="971607"/>
                </a:lnTo>
                <a:lnTo>
                  <a:pt x="582164" y="965056"/>
                </a:lnTo>
                <a:lnTo>
                  <a:pt x="626538" y="954387"/>
                </a:lnTo>
                <a:lnTo>
                  <a:pt x="669235" y="939805"/>
                </a:lnTo>
                <a:lnTo>
                  <a:pt x="710051" y="921513"/>
                </a:lnTo>
                <a:lnTo>
                  <a:pt x="748779" y="899715"/>
                </a:lnTo>
                <a:lnTo>
                  <a:pt x="785215" y="874616"/>
                </a:lnTo>
                <a:lnTo>
                  <a:pt x="819154" y="846419"/>
                </a:lnTo>
                <a:lnTo>
                  <a:pt x="850391" y="815328"/>
                </a:lnTo>
                <a:lnTo>
                  <a:pt x="878720" y="781548"/>
                </a:lnTo>
                <a:lnTo>
                  <a:pt x="903938" y="745282"/>
                </a:lnTo>
                <a:lnTo>
                  <a:pt x="925838" y="706735"/>
                </a:lnTo>
                <a:lnTo>
                  <a:pt x="944217" y="666110"/>
                </a:lnTo>
                <a:lnTo>
                  <a:pt x="958868" y="623612"/>
                </a:lnTo>
                <a:lnTo>
                  <a:pt x="969586" y="579445"/>
                </a:lnTo>
                <a:lnTo>
                  <a:pt x="976168" y="533812"/>
                </a:lnTo>
                <a:lnTo>
                  <a:pt x="978408" y="486918"/>
                </a:lnTo>
                <a:lnTo>
                  <a:pt x="976168" y="440023"/>
                </a:lnTo>
                <a:lnTo>
                  <a:pt x="969586" y="394390"/>
                </a:lnTo>
                <a:lnTo>
                  <a:pt x="958868" y="350223"/>
                </a:lnTo>
                <a:lnTo>
                  <a:pt x="944217" y="307725"/>
                </a:lnTo>
                <a:lnTo>
                  <a:pt x="925838" y="267100"/>
                </a:lnTo>
                <a:lnTo>
                  <a:pt x="903938" y="228553"/>
                </a:lnTo>
                <a:lnTo>
                  <a:pt x="878720" y="192287"/>
                </a:lnTo>
                <a:lnTo>
                  <a:pt x="850391" y="158507"/>
                </a:lnTo>
                <a:lnTo>
                  <a:pt x="819154" y="127416"/>
                </a:lnTo>
                <a:lnTo>
                  <a:pt x="785215" y="99219"/>
                </a:lnTo>
                <a:lnTo>
                  <a:pt x="748779" y="74120"/>
                </a:lnTo>
                <a:lnTo>
                  <a:pt x="710051" y="52322"/>
                </a:lnTo>
                <a:lnTo>
                  <a:pt x="669235" y="34030"/>
                </a:lnTo>
                <a:lnTo>
                  <a:pt x="626538" y="19448"/>
                </a:lnTo>
                <a:lnTo>
                  <a:pt x="582164" y="8779"/>
                </a:lnTo>
                <a:lnTo>
                  <a:pt x="536317" y="2228"/>
                </a:lnTo>
                <a:lnTo>
                  <a:pt x="489204" y="0"/>
                </a:lnTo>
                <a:close/>
              </a:path>
            </a:pathLst>
          </a:custGeom>
          <a:solidFill>
            <a:srgbClr val="BE9000"/>
          </a:solidFill>
        </p:spPr>
        <p:txBody>
          <a:bodyPr wrap="square" lIns="0" tIns="0" rIns="0" bIns="0" rtlCol="0"/>
          <a:lstStyle/>
          <a:p>
            <a:pPr defTabSz="1008400"/>
            <a:endParaRPr sz="198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14376" y="566163"/>
            <a:ext cx="610630" cy="600826"/>
          </a:xfrm>
          <a:custGeom>
            <a:avLst/>
            <a:gdLst/>
            <a:ahLst/>
            <a:cxnLst/>
            <a:rect l="l" t="t" r="r" b="b"/>
            <a:pathLst>
              <a:path w="553719" h="544830">
                <a:moveTo>
                  <a:pt x="84594" y="383540"/>
                </a:moveTo>
                <a:lnTo>
                  <a:pt x="47459" y="383540"/>
                </a:lnTo>
                <a:lnTo>
                  <a:pt x="47459" y="525780"/>
                </a:lnTo>
                <a:lnTo>
                  <a:pt x="61760" y="544830"/>
                </a:lnTo>
                <a:lnTo>
                  <a:pt x="69596" y="544830"/>
                </a:lnTo>
                <a:lnTo>
                  <a:pt x="73317" y="543560"/>
                </a:lnTo>
                <a:lnTo>
                  <a:pt x="76758" y="541020"/>
                </a:lnTo>
                <a:lnTo>
                  <a:pt x="78270" y="541020"/>
                </a:lnTo>
                <a:lnTo>
                  <a:pt x="79921" y="539750"/>
                </a:lnTo>
                <a:lnTo>
                  <a:pt x="82397" y="537210"/>
                </a:lnTo>
                <a:lnTo>
                  <a:pt x="85420" y="535940"/>
                </a:lnTo>
                <a:lnTo>
                  <a:pt x="88988" y="533400"/>
                </a:lnTo>
                <a:lnTo>
                  <a:pt x="93256" y="530860"/>
                </a:lnTo>
                <a:lnTo>
                  <a:pt x="97929" y="529590"/>
                </a:lnTo>
                <a:lnTo>
                  <a:pt x="103441" y="527050"/>
                </a:lnTo>
                <a:lnTo>
                  <a:pt x="146354" y="515620"/>
                </a:lnTo>
                <a:lnTo>
                  <a:pt x="155295" y="514350"/>
                </a:lnTo>
                <a:lnTo>
                  <a:pt x="495033" y="514350"/>
                </a:lnTo>
                <a:lnTo>
                  <a:pt x="495033" y="492760"/>
                </a:lnTo>
                <a:lnTo>
                  <a:pt x="84594" y="492760"/>
                </a:lnTo>
                <a:lnTo>
                  <a:pt x="84594" y="383540"/>
                </a:lnTo>
                <a:close/>
              </a:path>
              <a:path w="553719" h="544830">
                <a:moveTo>
                  <a:pt x="365328" y="514350"/>
                </a:moveTo>
                <a:lnTo>
                  <a:pt x="177711" y="514350"/>
                </a:lnTo>
                <a:lnTo>
                  <a:pt x="204393" y="519430"/>
                </a:lnTo>
                <a:lnTo>
                  <a:pt x="217601" y="523240"/>
                </a:lnTo>
                <a:lnTo>
                  <a:pt x="230936" y="528320"/>
                </a:lnTo>
                <a:lnTo>
                  <a:pt x="257213" y="541020"/>
                </a:lnTo>
                <a:lnTo>
                  <a:pt x="261480" y="543560"/>
                </a:lnTo>
                <a:lnTo>
                  <a:pt x="265607" y="544830"/>
                </a:lnTo>
                <a:lnTo>
                  <a:pt x="277571" y="544830"/>
                </a:lnTo>
                <a:lnTo>
                  <a:pt x="280873" y="543560"/>
                </a:lnTo>
                <a:lnTo>
                  <a:pt x="283629" y="542290"/>
                </a:lnTo>
                <a:lnTo>
                  <a:pt x="298894" y="534670"/>
                </a:lnTo>
                <a:lnTo>
                  <a:pt x="312089" y="528320"/>
                </a:lnTo>
                <a:lnTo>
                  <a:pt x="325437" y="523240"/>
                </a:lnTo>
                <a:lnTo>
                  <a:pt x="338785" y="519430"/>
                </a:lnTo>
                <a:lnTo>
                  <a:pt x="365328" y="514350"/>
                </a:lnTo>
                <a:close/>
              </a:path>
              <a:path w="553719" h="544830">
                <a:moveTo>
                  <a:pt x="495033" y="514350"/>
                </a:moveTo>
                <a:lnTo>
                  <a:pt x="387743" y="514350"/>
                </a:lnTo>
                <a:lnTo>
                  <a:pt x="404799" y="516890"/>
                </a:lnTo>
                <a:lnTo>
                  <a:pt x="419798" y="519430"/>
                </a:lnTo>
                <a:lnTo>
                  <a:pt x="426948" y="521970"/>
                </a:lnTo>
                <a:lnTo>
                  <a:pt x="433273" y="524510"/>
                </a:lnTo>
                <a:lnTo>
                  <a:pt x="439191" y="527050"/>
                </a:lnTo>
                <a:lnTo>
                  <a:pt x="444550" y="529590"/>
                </a:lnTo>
                <a:lnTo>
                  <a:pt x="449364" y="530860"/>
                </a:lnTo>
                <a:lnTo>
                  <a:pt x="453770" y="533400"/>
                </a:lnTo>
                <a:lnTo>
                  <a:pt x="457479" y="535940"/>
                </a:lnTo>
                <a:lnTo>
                  <a:pt x="460502" y="537210"/>
                </a:lnTo>
                <a:lnTo>
                  <a:pt x="462978" y="539750"/>
                </a:lnTo>
                <a:lnTo>
                  <a:pt x="464769" y="541020"/>
                </a:lnTo>
                <a:lnTo>
                  <a:pt x="466280" y="541020"/>
                </a:lnTo>
                <a:lnTo>
                  <a:pt x="469722" y="543560"/>
                </a:lnTo>
                <a:lnTo>
                  <a:pt x="473443" y="544830"/>
                </a:lnTo>
                <a:lnTo>
                  <a:pt x="481279" y="544830"/>
                </a:lnTo>
                <a:lnTo>
                  <a:pt x="494963" y="527050"/>
                </a:lnTo>
                <a:lnTo>
                  <a:pt x="495033" y="514350"/>
                </a:lnTo>
                <a:close/>
              </a:path>
              <a:path w="553719" h="544830">
                <a:moveTo>
                  <a:pt x="178676" y="474980"/>
                </a:moveTo>
                <a:lnTo>
                  <a:pt x="152400" y="474980"/>
                </a:lnTo>
                <a:lnTo>
                  <a:pt x="140576" y="476250"/>
                </a:lnTo>
                <a:lnTo>
                  <a:pt x="129438" y="478790"/>
                </a:lnTo>
                <a:lnTo>
                  <a:pt x="118973" y="480060"/>
                </a:lnTo>
                <a:lnTo>
                  <a:pt x="109080" y="482600"/>
                </a:lnTo>
                <a:lnTo>
                  <a:pt x="99999" y="486410"/>
                </a:lnTo>
                <a:lnTo>
                  <a:pt x="92024" y="488950"/>
                </a:lnTo>
                <a:lnTo>
                  <a:pt x="84594" y="492760"/>
                </a:lnTo>
                <a:lnTo>
                  <a:pt x="248132" y="492760"/>
                </a:lnTo>
                <a:lnTo>
                  <a:pt x="220484" y="482600"/>
                </a:lnTo>
                <a:lnTo>
                  <a:pt x="206590" y="478790"/>
                </a:lnTo>
                <a:lnTo>
                  <a:pt x="192709" y="476250"/>
                </a:lnTo>
                <a:lnTo>
                  <a:pt x="178676" y="474980"/>
                </a:lnTo>
                <a:close/>
              </a:path>
              <a:path w="553719" h="544830">
                <a:moveTo>
                  <a:pt x="379768" y="171450"/>
                </a:moveTo>
                <a:lnTo>
                  <a:pt x="164096" y="171450"/>
                </a:lnTo>
                <a:lnTo>
                  <a:pt x="192976" y="175260"/>
                </a:lnTo>
                <a:lnTo>
                  <a:pt x="201650" y="177800"/>
                </a:lnTo>
                <a:lnTo>
                  <a:pt x="210032" y="180340"/>
                </a:lnTo>
                <a:lnTo>
                  <a:pt x="217881" y="184150"/>
                </a:lnTo>
                <a:lnTo>
                  <a:pt x="224891" y="186690"/>
                </a:lnTo>
                <a:lnTo>
                  <a:pt x="231355" y="190500"/>
                </a:lnTo>
                <a:lnTo>
                  <a:pt x="237274" y="193040"/>
                </a:lnTo>
                <a:lnTo>
                  <a:pt x="242354" y="196850"/>
                </a:lnTo>
                <a:lnTo>
                  <a:pt x="244144" y="198120"/>
                </a:lnTo>
                <a:lnTo>
                  <a:pt x="246075" y="200660"/>
                </a:lnTo>
                <a:lnTo>
                  <a:pt x="248132" y="203200"/>
                </a:lnTo>
                <a:lnTo>
                  <a:pt x="248132" y="492760"/>
                </a:lnTo>
                <a:lnTo>
                  <a:pt x="295732" y="492760"/>
                </a:lnTo>
                <a:lnTo>
                  <a:pt x="295732" y="200660"/>
                </a:lnTo>
                <a:lnTo>
                  <a:pt x="299300" y="198120"/>
                </a:lnTo>
                <a:lnTo>
                  <a:pt x="303847" y="195580"/>
                </a:lnTo>
                <a:lnTo>
                  <a:pt x="308927" y="191770"/>
                </a:lnTo>
                <a:lnTo>
                  <a:pt x="314845" y="189230"/>
                </a:lnTo>
                <a:lnTo>
                  <a:pt x="352259" y="175260"/>
                </a:lnTo>
                <a:lnTo>
                  <a:pt x="370141" y="172720"/>
                </a:lnTo>
                <a:lnTo>
                  <a:pt x="379768" y="171450"/>
                </a:lnTo>
                <a:close/>
              </a:path>
              <a:path w="553719" h="544830">
                <a:moveTo>
                  <a:pt x="390220" y="474980"/>
                </a:moveTo>
                <a:lnTo>
                  <a:pt x="366979" y="474980"/>
                </a:lnTo>
                <a:lnTo>
                  <a:pt x="354876" y="476250"/>
                </a:lnTo>
                <a:lnTo>
                  <a:pt x="318973" y="483870"/>
                </a:lnTo>
                <a:lnTo>
                  <a:pt x="307276" y="488950"/>
                </a:lnTo>
                <a:lnTo>
                  <a:pt x="295732" y="492760"/>
                </a:lnTo>
                <a:lnTo>
                  <a:pt x="459409" y="492760"/>
                </a:lnTo>
                <a:lnTo>
                  <a:pt x="452526" y="490220"/>
                </a:lnTo>
                <a:lnTo>
                  <a:pt x="445236" y="486410"/>
                </a:lnTo>
                <a:lnTo>
                  <a:pt x="437261" y="483870"/>
                </a:lnTo>
                <a:lnTo>
                  <a:pt x="428866" y="481330"/>
                </a:lnTo>
                <a:lnTo>
                  <a:pt x="420065" y="478790"/>
                </a:lnTo>
                <a:lnTo>
                  <a:pt x="390220" y="474980"/>
                </a:lnTo>
                <a:close/>
              </a:path>
              <a:path w="553719" h="544830">
                <a:moveTo>
                  <a:pt x="495033" y="383540"/>
                </a:moveTo>
                <a:lnTo>
                  <a:pt x="459409" y="383540"/>
                </a:lnTo>
                <a:lnTo>
                  <a:pt x="459409" y="492760"/>
                </a:lnTo>
                <a:lnTo>
                  <a:pt x="495033" y="492760"/>
                </a:lnTo>
                <a:lnTo>
                  <a:pt x="495033" y="383540"/>
                </a:lnTo>
                <a:close/>
              </a:path>
              <a:path w="553719" h="544830">
                <a:moveTo>
                  <a:pt x="114300" y="265430"/>
                </a:moveTo>
                <a:lnTo>
                  <a:pt x="30403" y="265430"/>
                </a:lnTo>
                <a:lnTo>
                  <a:pt x="24891" y="266700"/>
                </a:lnTo>
                <a:lnTo>
                  <a:pt x="558" y="298450"/>
                </a:lnTo>
                <a:lnTo>
                  <a:pt x="0" y="304800"/>
                </a:lnTo>
                <a:lnTo>
                  <a:pt x="0" y="344170"/>
                </a:lnTo>
                <a:lnTo>
                  <a:pt x="558" y="350520"/>
                </a:lnTo>
                <a:lnTo>
                  <a:pt x="1790" y="356870"/>
                </a:lnTo>
                <a:lnTo>
                  <a:pt x="3987" y="363220"/>
                </a:lnTo>
                <a:lnTo>
                  <a:pt x="7023" y="367030"/>
                </a:lnTo>
                <a:lnTo>
                  <a:pt x="10591" y="372110"/>
                </a:lnTo>
                <a:lnTo>
                  <a:pt x="36309" y="383540"/>
                </a:lnTo>
                <a:lnTo>
                  <a:pt x="108394" y="383540"/>
                </a:lnTo>
                <a:lnTo>
                  <a:pt x="137134" y="367030"/>
                </a:lnTo>
                <a:lnTo>
                  <a:pt x="139890" y="363220"/>
                </a:lnTo>
                <a:lnTo>
                  <a:pt x="142087" y="356870"/>
                </a:lnTo>
                <a:lnTo>
                  <a:pt x="143459" y="350520"/>
                </a:lnTo>
                <a:lnTo>
                  <a:pt x="143878" y="344170"/>
                </a:lnTo>
                <a:lnTo>
                  <a:pt x="143878" y="304800"/>
                </a:lnTo>
                <a:lnTo>
                  <a:pt x="124891" y="269240"/>
                </a:lnTo>
                <a:lnTo>
                  <a:pt x="119799" y="266700"/>
                </a:lnTo>
                <a:lnTo>
                  <a:pt x="114300" y="265430"/>
                </a:lnTo>
                <a:close/>
              </a:path>
              <a:path w="553719" h="544830">
                <a:moveTo>
                  <a:pt x="523227" y="265430"/>
                </a:moveTo>
                <a:lnTo>
                  <a:pt x="439331" y="265430"/>
                </a:lnTo>
                <a:lnTo>
                  <a:pt x="433819" y="266700"/>
                </a:lnTo>
                <a:lnTo>
                  <a:pt x="409752" y="298450"/>
                </a:lnTo>
                <a:lnTo>
                  <a:pt x="409346" y="304800"/>
                </a:lnTo>
                <a:lnTo>
                  <a:pt x="409346" y="344170"/>
                </a:lnTo>
                <a:lnTo>
                  <a:pt x="409752" y="350520"/>
                </a:lnTo>
                <a:lnTo>
                  <a:pt x="411124" y="356870"/>
                </a:lnTo>
                <a:lnTo>
                  <a:pt x="413334" y="363220"/>
                </a:lnTo>
                <a:lnTo>
                  <a:pt x="416217" y="367030"/>
                </a:lnTo>
                <a:lnTo>
                  <a:pt x="419798" y="372110"/>
                </a:lnTo>
                <a:lnTo>
                  <a:pt x="445236" y="383540"/>
                </a:lnTo>
                <a:lnTo>
                  <a:pt x="517309" y="383540"/>
                </a:lnTo>
                <a:lnTo>
                  <a:pt x="546341" y="367030"/>
                </a:lnTo>
                <a:lnTo>
                  <a:pt x="549224" y="363220"/>
                </a:lnTo>
                <a:lnTo>
                  <a:pt x="551421" y="356870"/>
                </a:lnTo>
                <a:lnTo>
                  <a:pt x="552805" y="350520"/>
                </a:lnTo>
                <a:lnTo>
                  <a:pt x="553212" y="344170"/>
                </a:lnTo>
                <a:lnTo>
                  <a:pt x="553212" y="304800"/>
                </a:lnTo>
                <a:lnTo>
                  <a:pt x="533958" y="269240"/>
                </a:lnTo>
                <a:lnTo>
                  <a:pt x="528726" y="266700"/>
                </a:lnTo>
                <a:lnTo>
                  <a:pt x="523227" y="265430"/>
                </a:lnTo>
                <a:close/>
              </a:path>
              <a:path w="553719" h="544830">
                <a:moveTo>
                  <a:pt x="278256" y="0"/>
                </a:moveTo>
                <a:lnTo>
                  <a:pt x="257352" y="0"/>
                </a:lnTo>
                <a:lnTo>
                  <a:pt x="247167" y="2540"/>
                </a:lnTo>
                <a:lnTo>
                  <a:pt x="210451" y="17780"/>
                </a:lnTo>
                <a:lnTo>
                  <a:pt x="181559" y="46990"/>
                </a:lnTo>
                <a:lnTo>
                  <a:pt x="163957" y="85090"/>
                </a:lnTo>
                <a:lnTo>
                  <a:pt x="159550" y="118110"/>
                </a:lnTo>
                <a:lnTo>
                  <a:pt x="159689" y="125730"/>
                </a:lnTo>
                <a:lnTo>
                  <a:pt x="160375" y="132080"/>
                </a:lnTo>
                <a:lnTo>
                  <a:pt x="147866" y="133350"/>
                </a:lnTo>
                <a:lnTo>
                  <a:pt x="99314" y="147320"/>
                </a:lnTo>
                <a:lnTo>
                  <a:pt x="65341" y="167640"/>
                </a:lnTo>
                <a:lnTo>
                  <a:pt x="47459" y="193040"/>
                </a:lnTo>
                <a:lnTo>
                  <a:pt x="47459" y="265430"/>
                </a:lnTo>
                <a:lnTo>
                  <a:pt x="84594" y="265430"/>
                </a:lnTo>
                <a:lnTo>
                  <a:pt x="84594" y="201930"/>
                </a:lnTo>
                <a:lnTo>
                  <a:pt x="93675" y="195580"/>
                </a:lnTo>
                <a:lnTo>
                  <a:pt x="143192" y="173990"/>
                </a:lnTo>
                <a:lnTo>
                  <a:pt x="164096" y="171450"/>
                </a:lnTo>
                <a:lnTo>
                  <a:pt x="481468" y="171450"/>
                </a:lnTo>
                <a:lnTo>
                  <a:pt x="477291" y="167640"/>
                </a:lnTo>
                <a:lnTo>
                  <a:pt x="442214" y="146050"/>
                </a:lnTo>
                <a:lnTo>
                  <a:pt x="405079" y="134620"/>
                </a:lnTo>
                <a:lnTo>
                  <a:pt x="392150" y="133350"/>
                </a:lnTo>
                <a:lnTo>
                  <a:pt x="375234" y="133350"/>
                </a:lnTo>
                <a:lnTo>
                  <a:pt x="375920" y="125730"/>
                </a:lnTo>
                <a:lnTo>
                  <a:pt x="371932" y="85090"/>
                </a:lnTo>
                <a:lnTo>
                  <a:pt x="354050" y="46990"/>
                </a:lnTo>
                <a:lnTo>
                  <a:pt x="325437" y="17780"/>
                </a:lnTo>
                <a:lnTo>
                  <a:pt x="288442" y="2540"/>
                </a:lnTo>
                <a:lnTo>
                  <a:pt x="278256" y="0"/>
                </a:lnTo>
                <a:close/>
              </a:path>
              <a:path w="553719" h="544830">
                <a:moveTo>
                  <a:pt x="481468" y="171450"/>
                </a:moveTo>
                <a:lnTo>
                  <a:pt x="379768" y="171450"/>
                </a:lnTo>
                <a:lnTo>
                  <a:pt x="403428" y="173990"/>
                </a:lnTo>
                <a:lnTo>
                  <a:pt x="426402" y="181610"/>
                </a:lnTo>
                <a:lnTo>
                  <a:pt x="437680" y="187960"/>
                </a:lnTo>
                <a:lnTo>
                  <a:pt x="448538" y="194310"/>
                </a:lnTo>
                <a:lnTo>
                  <a:pt x="459409" y="201930"/>
                </a:lnTo>
                <a:lnTo>
                  <a:pt x="459409" y="265430"/>
                </a:lnTo>
                <a:lnTo>
                  <a:pt x="495033" y="265430"/>
                </a:lnTo>
                <a:lnTo>
                  <a:pt x="494940" y="190500"/>
                </a:lnTo>
                <a:lnTo>
                  <a:pt x="488429" y="177800"/>
                </a:lnTo>
                <a:lnTo>
                  <a:pt x="481468" y="171450"/>
                </a:lnTo>
                <a:close/>
              </a:path>
              <a:path w="553719" h="544830">
                <a:moveTo>
                  <a:pt x="379222" y="132080"/>
                </a:moveTo>
                <a:lnTo>
                  <a:pt x="375234" y="133350"/>
                </a:lnTo>
                <a:lnTo>
                  <a:pt x="392150" y="133350"/>
                </a:lnTo>
                <a:lnTo>
                  <a:pt x="379222" y="1320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008400"/>
            <a:endParaRPr sz="1985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740A48A-DE72-4C98-B1DE-6487FBE06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84" y="0"/>
            <a:ext cx="14198815" cy="7562850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052807" y="2342383"/>
          <a:ext cx="8999091" cy="44382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8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2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8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88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245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100">
                        <a:latin typeface="Times New Roman"/>
                        <a:cs typeface="Times New Roman"/>
                      </a:endParaRPr>
                    </a:p>
                    <a:p>
                      <a:pPr marL="869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300" b="1" spc="-5" dirty="0">
                          <a:latin typeface="Arial"/>
                          <a:cs typeface="Arial"/>
                        </a:rPr>
                        <a:t>Pay</a:t>
                      </a:r>
                      <a:r>
                        <a:rPr sz="33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300" b="1" dirty="0">
                          <a:latin typeface="Arial"/>
                          <a:cs typeface="Arial"/>
                        </a:rPr>
                        <a:t>Band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1401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125095" marR="116839" indent="284480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3300" b="1" spc="-5" dirty="0">
                          <a:latin typeface="Arial"/>
                          <a:cs typeface="Arial"/>
                        </a:rPr>
                        <a:t>Former  Pay</a:t>
                      </a:r>
                      <a:r>
                        <a:rPr sz="33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300" b="1" spc="-5" dirty="0">
                          <a:latin typeface="Arial"/>
                          <a:cs typeface="Arial"/>
                        </a:rPr>
                        <a:t>Grade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353633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3300" b="1" spc="-5" dirty="0">
                          <a:latin typeface="Arial"/>
                          <a:cs typeface="Arial"/>
                        </a:rPr>
                        <a:t>2019-20</a:t>
                      </a:r>
                      <a:endParaRPr sz="33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3300" b="1" spc="-5" dirty="0">
                          <a:latin typeface="Arial"/>
                          <a:cs typeface="Arial"/>
                        </a:rPr>
                        <a:t>Minimum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353633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3300" b="1" spc="-5" dirty="0">
                          <a:latin typeface="Arial"/>
                          <a:cs typeface="Arial"/>
                        </a:rPr>
                        <a:t>2019-20</a:t>
                      </a:r>
                      <a:endParaRPr sz="33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3300" b="1" spc="-5" dirty="0">
                          <a:latin typeface="Arial"/>
                          <a:cs typeface="Arial"/>
                        </a:rPr>
                        <a:t>Maximum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353633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47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 marL="84455" algn="ctr">
                        <a:lnSpc>
                          <a:spcPct val="100000"/>
                        </a:lnSpc>
                      </a:pPr>
                      <a:r>
                        <a:rPr sz="3300" dirty="0">
                          <a:latin typeface="Arial"/>
                          <a:cs typeface="Arial"/>
                        </a:rPr>
                        <a:t>I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7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 marR="530860" algn="r">
                        <a:lnSpc>
                          <a:spcPct val="100000"/>
                        </a:lnSpc>
                      </a:pPr>
                      <a:r>
                        <a:rPr sz="3300" spc="-5" dirty="0">
                          <a:latin typeface="Arial"/>
                          <a:cs typeface="Arial"/>
                        </a:rPr>
                        <a:t>20-25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7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300" spc="-10" dirty="0">
                          <a:latin typeface="Arial"/>
                          <a:cs typeface="Arial"/>
                        </a:rPr>
                        <a:t>$65,654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7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3300" spc="-10" dirty="0">
                          <a:latin typeface="Arial"/>
                          <a:cs typeface="Arial"/>
                        </a:rPr>
                        <a:t>$150,041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7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8982">
                <a:tc>
                  <a:txBody>
                    <a:bodyPr/>
                    <a:lstStyle/>
                    <a:p>
                      <a:pPr marL="83185" algn="ctr">
                        <a:lnSpc>
                          <a:spcPct val="100000"/>
                        </a:lnSpc>
                        <a:spcBef>
                          <a:spcPts val="2910"/>
                        </a:spcBef>
                      </a:pPr>
                      <a:r>
                        <a:rPr sz="3300" spc="-10" dirty="0">
                          <a:latin typeface="Arial"/>
                          <a:cs typeface="Arial"/>
                        </a:rPr>
                        <a:t>II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40755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R="530860" algn="r">
                        <a:lnSpc>
                          <a:spcPct val="100000"/>
                        </a:lnSpc>
                        <a:spcBef>
                          <a:spcPts val="2910"/>
                        </a:spcBef>
                      </a:pPr>
                      <a:r>
                        <a:rPr sz="3300" spc="-5" dirty="0">
                          <a:latin typeface="Arial"/>
                          <a:cs typeface="Arial"/>
                        </a:rPr>
                        <a:t>26-28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40755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10"/>
                        </a:spcBef>
                      </a:pPr>
                      <a:r>
                        <a:rPr sz="3300" spc="-10" dirty="0">
                          <a:latin typeface="Arial"/>
                          <a:cs typeface="Arial"/>
                        </a:rPr>
                        <a:t>$98,629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40755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10"/>
                        </a:spcBef>
                      </a:pPr>
                      <a:r>
                        <a:rPr sz="3300" spc="-10" dirty="0">
                          <a:latin typeface="Arial"/>
                          <a:cs typeface="Arial"/>
                        </a:rPr>
                        <a:t>$185,358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40755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object 2">
            <a:extLst>
              <a:ext uri="{FF2B5EF4-FFF2-40B4-BE49-F238E27FC236}">
                <a16:creationId xmlns:a16="http://schemas.microsoft.com/office/drawing/2014/main" id="{632466B7-1253-4604-9B3B-3B4EDF77C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884" y="0"/>
            <a:ext cx="14191932" cy="1871923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0" y="1571244"/>
                </a:moveTo>
                <a:lnTo>
                  <a:pt x="9144000" y="1571244"/>
                </a:lnTo>
                <a:lnTo>
                  <a:pt x="9144000" y="0"/>
                </a:lnTo>
                <a:lnTo>
                  <a:pt x="0" y="0"/>
                </a:lnTo>
                <a:lnTo>
                  <a:pt x="0" y="1571244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pPr marL="714284" algn="ctr">
              <a:lnSpc>
                <a:spcPts val="4775"/>
              </a:lnSpc>
              <a:spcBef>
                <a:spcPts val="110"/>
              </a:spcBef>
            </a:pPr>
            <a:br>
              <a:rPr lang="en-US" dirty="0">
                <a:latin typeface="Myriad Pro"/>
              </a:rPr>
            </a:br>
            <a:r>
              <a:rPr lang="en-US" b="1" i="0" dirty="0">
                <a:solidFill>
                  <a:schemeClr val="bg1"/>
                </a:solidFill>
                <a:latin typeface="Myriad Pro"/>
              </a:rPr>
              <a:t>Compensation</a:t>
            </a:r>
            <a:r>
              <a:rPr lang="en-US" b="1" i="0" spc="-121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US" b="1" i="0" dirty="0" err="1">
                <a:solidFill>
                  <a:schemeClr val="bg1"/>
                </a:solidFill>
                <a:latin typeface="Myriad Pro"/>
              </a:rPr>
              <a:t>Broadbanding</a:t>
            </a:r>
            <a:br>
              <a:rPr lang="en-US" b="1" i="0" dirty="0">
                <a:solidFill>
                  <a:schemeClr val="bg1"/>
                </a:solidFill>
                <a:latin typeface="Myriad Pro"/>
              </a:rPr>
            </a:br>
            <a:r>
              <a:rPr lang="en-US" b="1" i="0" spc="-6" dirty="0">
                <a:solidFill>
                  <a:schemeClr val="bg1"/>
                </a:solidFill>
                <a:latin typeface="Myriad Pro"/>
              </a:rPr>
              <a:t>Program</a:t>
            </a:r>
            <a:endParaRPr lang="en-US" b="1" i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8012F9-313B-4A18-B2D7-6271F94FC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84" y="0"/>
            <a:ext cx="14198815" cy="75628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89821" y="241693"/>
            <a:ext cx="13542539" cy="656177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714284">
              <a:lnSpc>
                <a:spcPts val="4775"/>
              </a:lnSpc>
              <a:spcBef>
                <a:spcPts val="110"/>
              </a:spcBef>
            </a:pPr>
            <a:endParaRPr spc="-6" dirty="0"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181281"/>
              </p:ext>
            </p:extLst>
          </p:nvPr>
        </p:nvGraphicFramePr>
        <p:xfrm>
          <a:off x="3455804" y="2678509"/>
          <a:ext cx="8192387" cy="26957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0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5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5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914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182245" indent="348615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sz="2900" b="1" dirty="0">
                          <a:latin typeface="Arial"/>
                          <a:cs typeface="Arial"/>
                        </a:rPr>
                        <a:t>Before  B</a:t>
                      </a:r>
                      <a:r>
                        <a:rPr sz="2900" b="1" spc="-1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900" b="1" spc="5" dirty="0">
                          <a:latin typeface="Arial"/>
                          <a:cs typeface="Arial"/>
                        </a:rPr>
                        <a:t>oadba</a:t>
                      </a:r>
                      <a:r>
                        <a:rPr sz="2900" b="1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2900" b="1" dirty="0">
                          <a:latin typeface="Arial"/>
                          <a:cs typeface="Arial"/>
                        </a:rPr>
                        <a:t>d  SY</a:t>
                      </a:r>
                      <a:r>
                        <a:rPr sz="2900" b="1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900" b="1" dirty="0">
                          <a:latin typeface="Arial"/>
                          <a:cs typeface="Arial"/>
                        </a:rPr>
                        <a:t>2012-15</a:t>
                      </a:r>
                      <a:endParaRPr sz="2900">
                        <a:latin typeface="Arial"/>
                        <a:cs typeface="Arial"/>
                      </a:endParaRPr>
                    </a:p>
                  </a:txBody>
                  <a:tcPr marL="0" marR="0" marT="1722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189230" marR="181610" indent="487680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sz="2900" b="1" spc="-5" dirty="0">
                          <a:latin typeface="Arial"/>
                          <a:cs typeface="Arial"/>
                        </a:rPr>
                        <a:t>After  </a:t>
                      </a:r>
                      <a:r>
                        <a:rPr sz="2900" b="1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2900" b="1" spc="-1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900" b="1" spc="5" dirty="0">
                          <a:latin typeface="Arial"/>
                          <a:cs typeface="Arial"/>
                        </a:rPr>
                        <a:t>oadba</a:t>
                      </a:r>
                      <a:r>
                        <a:rPr sz="2900" b="1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2900" b="1" dirty="0">
                          <a:latin typeface="Arial"/>
                          <a:cs typeface="Arial"/>
                        </a:rPr>
                        <a:t>d  SY</a:t>
                      </a:r>
                      <a:r>
                        <a:rPr sz="2900" b="1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900" b="1" dirty="0">
                          <a:latin typeface="Arial"/>
                          <a:cs typeface="Arial"/>
                        </a:rPr>
                        <a:t>2017-20</a:t>
                      </a:r>
                      <a:endParaRPr sz="2900">
                        <a:latin typeface="Arial"/>
                        <a:cs typeface="Arial"/>
                      </a:endParaRPr>
                    </a:p>
                  </a:txBody>
                  <a:tcPr marL="0" marR="0" marT="1722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7592">
                <a:tc>
                  <a:txBody>
                    <a:bodyPr/>
                    <a:lstStyle/>
                    <a:p>
                      <a:pPr marL="91440" marR="36766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33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33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3300" spc="-1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330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3300" spc="-5" dirty="0">
                          <a:latin typeface="Arial"/>
                          <a:cs typeface="Arial"/>
                        </a:rPr>
                        <a:t>r-broadband  </a:t>
                      </a:r>
                      <a:r>
                        <a:rPr sz="3300" dirty="0">
                          <a:latin typeface="Arial"/>
                          <a:cs typeface="Arial"/>
                        </a:rPr>
                        <a:t>changes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9033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45"/>
                        </a:spcBef>
                      </a:pPr>
                      <a:r>
                        <a:rPr sz="3300" spc="-5" dirty="0">
                          <a:latin typeface="Arial"/>
                          <a:cs typeface="Arial"/>
                        </a:rPr>
                        <a:t>20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34242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45"/>
                        </a:spcBef>
                      </a:pPr>
                      <a:r>
                        <a:rPr sz="3300" spc="-5" dirty="0">
                          <a:latin typeface="Arial"/>
                          <a:cs typeface="Arial"/>
                        </a:rPr>
                        <a:t>72</a:t>
                      </a:r>
                      <a:endParaRPr sz="3300" dirty="0">
                        <a:latin typeface="Arial"/>
                        <a:cs typeface="Arial"/>
                      </a:endParaRPr>
                    </a:p>
                  </a:txBody>
                  <a:tcPr marL="0" marR="0" marT="34242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object 2">
            <a:extLst>
              <a:ext uri="{FF2B5EF4-FFF2-40B4-BE49-F238E27FC236}">
                <a16:creationId xmlns:a16="http://schemas.microsoft.com/office/drawing/2014/main" id="{15F24AC0-FB5C-4390-B9A6-453D3408EAAC}"/>
              </a:ext>
            </a:extLst>
          </p:cNvPr>
          <p:cNvSpPr txBox="1">
            <a:spLocks/>
          </p:cNvSpPr>
          <p:nvPr/>
        </p:nvSpPr>
        <p:spPr>
          <a:xfrm>
            <a:off x="456031" y="0"/>
            <a:ext cx="14191932" cy="1871923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0" y="1571244"/>
                </a:moveTo>
                <a:lnTo>
                  <a:pt x="9144000" y="1571244"/>
                </a:lnTo>
                <a:lnTo>
                  <a:pt x="9144000" y="0"/>
                </a:lnTo>
                <a:lnTo>
                  <a:pt x="0" y="0"/>
                </a:lnTo>
                <a:lnTo>
                  <a:pt x="0" y="1571244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>
            <a:spAutoFit/>
          </a:bodyPr>
          <a:lstStyle>
            <a:lvl1pPr>
              <a:defRPr sz="6000" b="0" i="1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714284" algn="ctr">
              <a:lnSpc>
                <a:spcPts val="4775"/>
              </a:lnSpc>
              <a:spcBef>
                <a:spcPts val="110"/>
              </a:spcBef>
            </a:pPr>
            <a:br>
              <a:rPr lang="en-US" kern="0" dirty="0">
                <a:latin typeface="Myriad Pro"/>
              </a:rPr>
            </a:br>
            <a:r>
              <a:rPr lang="en-US" b="1" i="0" kern="0" dirty="0">
                <a:solidFill>
                  <a:schemeClr val="bg1"/>
                </a:solidFill>
                <a:latin typeface="Myriad Pro"/>
              </a:rPr>
              <a:t>Compensation</a:t>
            </a:r>
            <a:r>
              <a:rPr lang="en-US" b="1" i="0" kern="0" spc="-121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US" b="1" i="0" kern="0" dirty="0" err="1">
                <a:solidFill>
                  <a:schemeClr val="bg1"/>
                </a:solidFill>
                <a:latin typeface="Myriad Pro"/>
              </a:rPr>
              <a:t>Broadbanding</a:t>
            </a:r>
            <a:br>
              <a:rPr lang="en-US" b="1" i="0" kern="0" dirty="0">
                <a:solidFill>
                  <a:schemeClr val="bg1"/>
                </a:solidFill>
                <a:latin typeface="Myriad Pro"/>
              </a:rPr>
            </a:br>
            <a:r>
              <a:rPr lang="en-US" b="1" i="0" kern="0" spc="-6" dirty="0">
                <a:solidFill>
                  <a:schemeClr val="bg1"/>
                </a:solidFill>
                <a:latin typeface="Myriad Pro"/>
              </a:rPr>
              <a:t>Program</a:t>
            </a:r>
            <a:endParaRPr lang="en-US" b="1" i="0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981</Words>
  <Application>Microsoft Office PowerPoint</Application>
  <PresentationFormat>Custom</PresentationFormat>
  <Paragraphs>195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Myriad Pro</vt:lpstr>
      <vt:lpstr>Times New Roman</vt:lpstr>
      <vt:lpstr>Office Theme</vt:lpstr>
      <vt:lpstr>Human Resources Updates</vt:lpstr>
      <vt:lpstr>About Us</vt:lpstr>
      <vt:lpstr>PowerPoint Presentation</vt:lpstr>
      <vt:lpstr>1,344 teachers</vt:lpstr>
      <vt:lpstr>1,144</vt:lpstr>
      <vt:lpstr>Exit Surveys</vt:lpstr>
      <vt:lpstr>Compensation Broadbanding Program</vt:lpstr>
      <vt:lpstr> Compensation Broadbanding Program</vt:lpstr>
      <vt:lpstr>PowerPoint Presentation</vt:lpstr>
      <vt:lpstr> HR Focus…Going Forward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report</dc:title>
  <dc:creator>Dana Robb</dc:creator>
  <cp:lastModifiedBy>Dana Robb</cp:lastModifiedBy>
  <cp:revision>22</cp:revision>
  <dcterms:created xsi:type="dcterms:W3CDTF">2019-12-05T14:32:51Z</dcterms:created>
  <dcterms:modified xsi:type="dcterms:W3CDTF">2019-12-05T21:32:37Z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2019-11-26T00:00:00Z</vt:filetime>
  </property>
  <property fmtid="{D5CDD505-2E9C-101B-9397-08002B2CF9AE}" pid="3" name="Creator">
    <vt:lpwstr>Adobe InDesign 15.0 (Windows)</vt:lpwstr>
  </property>
  <property fmtid="{D5CDD505-2E9C-101B-9397-08002B2CF9AE}" pid="4" name="LastSaved">
    <vt:filetime>2019-12-05T00:00:00Z</vt:filetime>
  </property>
</Properties>
</file>