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sldIdLst>
    <p:sldId id="256" r:id="rId3"/>
    <p:sldId id="297" r:id="rId4"/>
    <p:sldId id="298" r:id="rId5"/>
    <p:sldId id="318" r:id="rId6"/>
    <p:sldId id="287" r:id="rId7"/>
    <p:sldId id="299" r:id="rId8"/>
    <p:sldId id="300" r:id="rId9"/>
    <p:sldId id="264" r:id="rId10"/>
    <p:sldId id="301" r:id="rId11"/>
    <p:sldId id="302" r:id="rId12"/>
    <p:sldId id="304" r:id="rId13"/>
    <p:sldId id="317" r:id="rId14"/>
    <p:sldId id="305" r:id="rId15"/>
    <p:sldId id="306" r:id="rId16"/>
    <p:sldId id="315" r:id="rId17"/>
    <p:sldId id="321" r:id="rId18"/>
    <p:sldId id="314" r:id="rId19"/>
    <p:sldId id="309" r:id="rId20"/>
    <p:sldId id="307" r:id="rId21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8722"/>
    <a:srgbClr val="455560"/>
    <a:srgbClr val="DA9100"/>
    <a:srgbClr val="466598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 showGuides="1">
      <p:cViewPr varScale="1">
        <p:scale>
          <a:sx n="121" d="100"/>
          <a:sy n="121" d="100"/>
        </p:scale>
        <p:origin x="384" y="9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D9D95-23AD-416A-B4C1-9C51E6A86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297D6B-A29A-46E4-869A-11C56BB09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70C0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MoseleyArchitects LogoHighRes-gray.png">
            <a:extLst>
              <a:ext uri="{FF2B5EF4-FFF2-40B4-BE49-F238E27FC236}">
                <a16:creationId xmlns:a16="http://schemas.microsoft.com/office/drawing/2014/main" id="{D6FAF6FE-9CF2-4864-8315-24BCFC047D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356350"/>
            <a:ext cx="2935266" cy="28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5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09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D9D95-23AD-416A-B4C1-9C51E6A86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297D6B-A29A-46E4-869A-11C56BB09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MoseleyArchitects LogoHighRes-gray.png">
            <a:extLst>
              <a:ext uri="{FF2B5EF4-FFF2-40B4-BE49-F238E27FC236}">
                <a16:creationId xmlns:a16="http://schemas.microsoft.com/office/drawing/2014/main" id="{D6FAF6FE-9CF2-4864-8315-24BCFC047D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356350"/>
            <a:ext cx="2935266" cy="28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94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300D9-AC36-46D7-826E-B73704AAB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7AD2CA9-C6EC-4085-B24D-B0485ACB3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486" y="681036"/>
            <a:ext cx="10733314" cy="754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2352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C2449-D9E1-42EA-AE8B-85D89E202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E16CF-A998-4A96-8C0C-141BC543B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86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16EE0-D391-4466-B57C-AE7F392D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0C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F8F997-FE21-48CC-A9C9-F57128E9B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044AAE-D518-40EE-8EF6-DC670E561C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690688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0C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7086A0-048E-496F-92D9-4FDA9E073E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64E8478-BAE6-4F6C-B5C5-2F8B8ED8FF8D}"/>
              </a:ext>
            </a:extLst>
          </p:cNvPr>
          <p:cNvSpPr txBox="1">
            <a:spLocks/>
          </p:cNvSpPr>
          <p:nvPr userDrawn="1"/>
        </p:nvSpPr>
        <p:spPr>
          <a:xfrm>
            <a:off x="620486" y="681036"/>
            <a:ext cx="10733314" cy="754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58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92D314D-16B5-4287-A11A-E4D707010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486" y="681036"/>
            <a:ext cx="10733314" cy="7545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7485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538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1BDC9-FB4F-4CDD-893B-345DB7853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6437C-11F6-4462-9F94-C86922279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BA310-1B93-41D4-988E-CB2325282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2147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A33DF-78FE-4C64-805B-A6B08F5EC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D6A57F-7A48-4B05-95EF-2E6E45B7BE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582B94-F758-41CD-B8E3-CCAA19F4E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4922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02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B873B0-4E21-48F3-9FFE-DD38024C1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91EB86-6F05-446C-9DB6-8CE7C1E7DC69}"/>
              </a:ext>
            </a:extLst>
          </p:cNvPr>
          <p:cNvSpPr txBox="1">
            <a:spLocks/>
          </p:cNvSpPr>
          <p:nvPr userDrawn="1"/>
        </p:nvSpPr>
        <p:spPr>
          <a:xfrm>
            <a:off x="6338170" y="6317043"/>
            <a:ext cx="49968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Red Hill Elementary School – Phase 2 – Additions and Renovations</a:t>
            </a:r>
          </a:p>
          <a:p>
            <a:r>
              <a:rPr lang="en-US" dirty="0"/>
              <a:t>ACPS School Board Information Session October 10, 2019</a:t>
            </a:r>
          </a:p>
        </p:txBody>
      </p:sp>
      <p:pic>
        <p:nvPicPr>
          <p:cNvPr id="8" name="Picture 7" descr="MoseleyArchitects LogoHighRes-gray.png">
            <a:extLst>
              <a:ext uri="{FF2B5EF4-FFF2-40B4-BE49-F238E27FC236}">
                <a16:creationId xmlns:a16="http://schemas.microsoft.com/office/drawing/2014/main" id="{AFFB1AEC-AA67-466C-97EF-72B246A39793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356350"/>
            <a:ext cx="2935266" cy="28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98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6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Arial Narrow" panose="020B060602020203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3816" userDrawn="1">
          <p15:clr>
            <a:srgbClr val="F26B43"/>
          </p15:clr>
        </p15:guide>
        <p15:guide id="4" pos="384" userDrawn="1">
          <p15:clr>
            <a:srgbClr val="F26B43"/>
          </p15:clr>
        </p15:guide>
        <p15:guide id="5" pos="7296" userDrawn="1">
          <p15:clr>
            <a:srgbClr val="F26B43"/>
          </p15:clr>
        </p15:guide>
        <p15:guide id="6" orient="horz" pos="21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06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BC63D-C05A-4C68-AF05-6814222281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600" u="sng" dirty="0">
                <a:latin typeface="Arial Narrow" panose="020B0606020202030204" pitchFamily="34" charset="0"/>
              </a:rPr>
              <a:t>ACPS School Board Informational Session </a:t>
            </a:r>
            <a:br>
              <a:rPr lang="en-US" dirty="0"/>
            </a:br>
            <a:r>
              <a:rPr lang="en-US" dirty="0"/>
              <a:t>Red Hill Elementary School</a:t>
            </a:r>
            <a:br>
              <a:rPr lang="en-US" sz="4400" dirty="0"/>
            </a:br>
            <a:r>
              <a:rPr lang="en-US" sz="3200" dirty="0"/>
              <a:t>Phase 2 – Renovations and Additions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BD14C-F123-4964-8921-AF082F9B01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October 10, 2019</a:t>
            </a:r>
          </a:p>
        </p:txBody>
      </p:sp>
    </p:spTree>
    <p:extLst>
      <p:ext uri="{BB962C8B-B14F-4D97-AF65-F5344CB8AC3E}">
        <p14:creationId xmlns:p14="http://schemas.microsoft.com/office/powerpoint/2010/main" val="397488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0E9544B-9E95-49A3-AF7A-631733963548}"/>
              </a:ext>
            </a:extLst>
          </p:cNvPr>
          <p:cNvSpPr txBox="1"/>
          <p:nvPr/>
        </p:nvSpPr>
        <p:spPr>
          <a:xfrm>
            <a:off x="598714" y="862974"/>
            <a:ext cx="275408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Base Bid Plan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Secure connection to existing school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New Gymnasium with Storage and PE office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Additional Office for afterschool activities and associated storage space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Two new toilet rooms able to be secured for after hours use of gym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One new toilet directly adjacent to  classroom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Alternate Plan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Storage and office space moved to northwest side of Gym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Stage and Ramp included in Gym space</a:t>
            </a:r>
          </a:p>
          <a:p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New Addition Plans: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4A141F-90C7-4D01-828F-DE3BFEB35D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3058" y="187333"/>
            <a:ext cx="8720958" cy="61237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92C4E2-CA6A-4A60-9D65-37590596125E}"/>
              </a:ext>
            </a:extLst>
          </p:cNvPr>
          <p:cNvSpPr txBox="1"/>
          <p:nvPr/>
        </p:nvSpPr>
        <p:spPr>
          <a:xfrm>
            <a:off x="3891899" y="687160"/>
            <a:ext cx="2507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Base Bid Plan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EC5CEA-3D43-4E1A-A557-463490B14C7A}"/>
              </a:ext>
            </a:extLst>
          </p:cNvPr>
          <p:cNvSpPr txBox="1"/>
          <p:nvPr/>
        </p:nvSpPr>
        <p:spPr>
          <a:xfrm>
            <a:off x="7132770" y="687160"/>
            <a:ext cx="2507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Alternate Plan</a:t>
            </a:r>
          </a:p>
        </p:txBody>
      </p:sp>
    </p:spTree>
    <p:extLst>
      <p:ext uri="{BB962C8B-B14F-4D97-AF65-F5344CB8AC3E}">
        <p14:creationId xmlns:p14="http://schemas.microsoft.com/office/powerpoint/2010/main" val="159243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0E9544B-9E95-49A3-AF7A-631733963548}"/>
              </a:ext>
            </a:extLst>
          </p:cNvPr>
          <p:cNvSpPr txBox="1"/>
          <p:nvPr/>
        </p:nvSpPr>
        <p:spPr>
          <a:xfrm>
            <a:off x="598714" y="862974"/>
            <a:ext cx="27540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Existing Building Materials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Red Metal Panels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Clear Anodized Storefront framing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Painted Concrete Masonry Units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Blue Window frames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Red Brick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White Canopy 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Blue Metal Roof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Sloped Shingle Roof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Exterior Character: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2824BF-04E1-414C-B2BD-A9A683C26C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0823" y="685801"/>
            <a:ext cx="2979540" cy="2640588"/>
          </a:xfrm>
          <a:prstGeom prst="rect">
            <a:avLst/>
          </a:prstGeom>
        </p:spPr>
      </p:pic>
      <p:pic>
        <p:nvPicPr>
          <p:cNvPr id="4" name="Picture 3" descr="A house with trees in the background&#10;&#10;Description automatically generated">
            <a:extLst>
              <a:ext uri="{FF2B5EF4-FFF2-40B4-BE49-F238E27FC236}">
                <a16:creationId xmlns:a16="http://schemas.microsoft.com/office/drawing/2014/main" id="{302C215C-D23B-486F-AB05-1FABF07CEC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2440" y="3602305"/>
            <a:ext cx="4327923" cy="2577660"/>
          </a:xfrm>
          <a:prstGeom prst="rect">
            <a:avLst/>
          </a:prstGeom>
        </p:spPr>
      </p:pic>
      <p:pic>
        <p:nvPicPr>
          <p:cNvPr id="6" name="Picture 5" descr="A house that has a sign on the side of a road&#10;&#10;Description automatically generated">
            <a:extLst>
              <a:ext uri="{FF2B5EF4-FFF2-40B4-BE49-F238E27FC236}">
                <a16:creationId xmlns:a16="http://schemas.microsoft.com/office/drawing/2014/main" id="{52D5C8C0-7957-419B-AAA2-A3073D48EA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8853" y="722990"/>
            <a:ext cx="3935918" cy="2644043"/>
          </a:xfrm>
          <a:prstGeom prst="rect">
            <a:avLst/>
          </a:prstGeom>
        </p:spPr>
      </p:pic>
      <p:pic>
        <p:nvPicPr>
          <p:cNvPr id="3" name="Picture 2" descr="A car parked in front of a house&#10;&#10;Description automatically generated">
            <a:extLst>
              <a:ext uri="{FF2B5EF4-FFF2-40B4-BE49-F238E27FC236}">
                <a16:creationId xmlns:a16="http://schemas.microsoft.com/office/drawing/2014/main" id="{B87D8A32-ADB6-48BA-BAD1-0BC36874FCF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0138" y="3603118"/>
            <a:ext cx="3435796" cy="257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35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Exterior Character:</a:t>
            </a:r>
          </a:p>
        </p:txBody>
      </p:sp>
      <p:pic>
        <p:nvPicPr>
          <p:cNvPr id="9" name="Picture 8" descr="A picture containing tree, sky, outdoor, nature&#10;&#10;Description automatically generated">
            <a:extLst>
              <a:ext uri="{FF2B5EF4-FFF2-40B4-BE49-F238E27FC236}">
                <a16:creationId xmlns:a16="http://schemas.microsoft.com/office/drawing/2014/main" id="{ACBD1E26-D539-4BED-B3C4-13BFBB1E01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2174" y="801645"/>
            <a:ext cx="9547652" cy="5370554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166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Exterior Character: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4A141F-90C7-4D01-828F-DE3BFEB35D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715" y="1211324"/>
            <a:ext cx="11052646" cy="4170549"/>
          </a:xfrm>
          <a:prstGeom prst="rect">
            <a:avLst/>
          </a:prstGeom>
        </p:spPr>
      </p:pic>
      <p:pic>
        <p:nvPicPr>
          <p:cNvPr id="3" name="Picture 2" descr="A house that has a sign on the side of a road&#10;&#10;Description automatically generated">
            <a:extLst>
              <a:ext uri="{FF2B5EF4-FFF2-40B4-BE49-F238E27FC236}">
                <a16:creationId xmlns:a16="http://schemas.microsoft.com/office/drawing/2014/main" id="{8B7C54CC-817E-40C1-B19C-A3C62F900B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6754" y="123567"/>
            <a:ext cx="3519724" cy="2041311"/>
          </a:xfrm>
          <a:prstGeom prst="rect">
            <a:avLst/>
          </a:prstGeom>
          <a:ln w="508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8232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Exterior Character: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4A141F-90C7-4D01-828F-DE3BFEB35D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585" y="1211324"/>
            <a:ext cx="10985398" cy="4700220"/>
          </a:xfrm>
          <a:prstGeom prst="rect">
            <a:avLst/>
          </a:prstGeom>
        </p:spPr>
      </p:pic>
      <p:pic>
        <p:nvPicPr>
          <p:cNvPr id="5" name="Picture 4" descr="A tree in front of a house&#10;&#10;Description automatically generated">
            <a:extLst>
              <a:ext uri="{FF2B5EF4-FFF2-40B4-BE49-F238E27FC236}">
                <a16:creationId xmlns:a16="http://schemas.microsoft.com/office/drawing/2014/main" id="{2B100FC6-E74B-4571-94EE-A7D4C9A939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071" y="187333"/>
            <a:ext cx="3764508" cy="1951454"/>
          </a:xfrm>
          <a:prstGeom prst="rect">
            <a:avLst/>
          </a:prstGeom>
          <a:ln w="508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3300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Exterior Character: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95F69B-C631-4A8D-ACA5-4F5CC08EB3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284" y="848546"/>
            <a:ext cx="9379431" cy="5275930"/>
          </a:xfrm>
          <a:prstGeom prst="rect">
            <a:avLst/>
          </a:prstGeom>
        </p:spPr>
      </p:pic>
      <p:pic>
        <p:nvPicPr>
          <p:cNvPr id="4" name="Picture 3" descr="A tree in front of a house&#10;&#10;Description automatically generated">
            <a:extLst>
              <a:ext uri="{FF2B5EF4-FFF2-40B4-BE49-F238E27FC236}">
                <a16:creationId xmlns:a16="http://schemas.microsoft.com/office/drawing/2014/main" id="{A2CF68CD-466F-43F4-94C9-2358437917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954" y="3821376"/>
            <a:ext cx="2851946" cy="2138960"/>
          </a:xfrm>
          <a:prstGeom prst="rect">
            <a:avLst/>
          </a:prstGeom>
          <a:ln w="508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8350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Exterior Character:</a:t>
            </a:r>
          </a:p>
        </p:txBody>
      </p:sp>
      <p:pic>
        <p:nvPicPr>
          <p:cNvPr id="5" name="Picture 4" descr="A field of grass&#10;&#10;Description automatically generated">
            <a:extLst>
              <a:ext uri="{FF2B5EF4-FFF2-40B4-BE49-F238E27FC236}">
                <a16:creationId xmlns:a16="http://schemas.microsoft.com/office/drawing/2014/main" id="{31D27AAC-8F9C-4E29-A9A3-32CE52F953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2611" y="809882"/>
            <a:ext cx="9566778" cy="5381313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pic>
        <p:nvPicPr>
          <p:cNvPr id="9" name="Picture 8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E8ECB6B3-4250-40F4-803F-ABE2924607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950" y="187333"/>
            <a:ext cx="2990335" cy="2242751"/>
          </a:xfrm>
          <a:prstGeom prst="rect">
            <a:avLst/>
          </a:prstGeom>
          <a:ln w="508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5240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ree, sky, outdoor, grass&#10;&#10;Description automatically generated">
            <a:extLst>
              <a:ext uri="{FF2B5EF4-FFF2-40B4-BE49-F238E27FC236}">
                <a16:creationId xmlns:a16="http://schemas.microsoft.com/office/drawing/2014/main" id="{CD405984-6755-4158-A2FE-ACBDF45A33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3945" y="823359"/>
            <a:ext cx="9584109" cy="5391062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Exterior Character:</a:t>
            </a:r>
          </a:p>
        </p:txBody>
      </p:sp>
      <p:pic>
        <p:nvPicPr>
          <p:cNvPr id="4" name="Picture 3" descr="A tree in front of a house&#10;&#10;Description automatically generated">
            <a:extLst>
              <a:ext uri="{FF2B5EF4-FFF2-40B4-BE49-F238E27FC236}">
                <a16:creationId xmlns:a16="http://schemas.microsoft.com/office/drawing/2014/main" id="{F0728834-4571-4F3D-9B8B-80275177EE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1558" y="187333"/>
            <a:ext cx="3048000" cy="2286000"/>
          </a:xfrm>
          <a:prstGeom prst="rect">
            <a:avLst/>
          </a:prstGeom>
          <a:ln w="508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2029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 flipV="1">
            <a:off x="598714" y="681037"/>
            <a:ext cx="3367890" cy="4764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0E9544B-9E95-49A3-AF7A-631733963548}"/>
              </a:ext>
            </a:extLst>
          </p:cNvPr>
          <p:cNvSpPr txBox="1"/>
          <p:nvPr/>
        </p:nvSpPr>
        <p:spPr>
          <a:xfrm>
            <a:off x="2528809" y="868021"/>
            <a:ext cx="490450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Construction Costs</a:t>
            </a:r>
            <a:endParaRPr lang="en-US" sz="1200" dirty="0">
              <a:latin typeface="Palatino Linotype" panose="02040502050505030304" pitchFamily="18" charset="0"/>
            </a:endParaRP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Addition Cost			</a:t>
            </a: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Light Renovation Cost		</a:t>
            </a: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Heavy Renovation Cost		</a:t>
            </a: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Septic Adjustments			</a:t>
            </a:r>
            <a:endParaRPr lang="en-US" sz="1200" dirty="0">
              <a:highlight>
                <a:srgbClr val="FFFF00"/>
              </a:highlight>
              <a:latin typeface="Palatino Linotype" panose="02040502050505030304" pitchFamily="18" charset="0"/>
            </a:endParaRP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Hazardous Materials Allowance</a:t>
            </a: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Trailer Relocation / Rental		</a:t>
            </a: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Existing Media Center Modifications	</a:t>
            </a: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Kitchen Line Serving Improvements	</a:t>
            </a: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Outdoor Learning			</a:t>
            </a: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	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Total Construction Costs</a:t>
            </a:r>
          </a:p>
          <a:p>
            <a:pPr lvl="1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	NTE Budget		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Furniture and Equipment Budget 	</a:t>
            </a:r>
          </a:p>
          <a:p>
            <a:pPr lvl="1"/>
            <a:r>
              <a:rPr lang="en-US" sz="1200" dirty="0">
                <a:latin typeface="Palatino Linotype" panose="02040502050505030304" pitchFamily="18" charset="0"/>
              </a:rPr>
              <a:t>Technology Budget			</a:t>
            </a:r>
          </a:p>
          <a:p>
            <a:pPr marL="0" lvl="1"/>
            <a:r>
              <a:rPr lang="en-US" sz="1200" dirty="0">
                <a:latin typeface="Palatino Linotype" panose="02040502050505030304" pitchFamily="18" charset="0"/>
              </a:rPr>
              <a:t>	</a:t>
            </a:r>
          </a:p>
          <a:p>
            <a:endParaRPr lang="en-US" sz="1200" dirty="0">
              <a:latin typeface="Palatino Linotype" panose="02040502050505030304" pitchFamily="18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Alternates</a:t>
            </a:r>
          </a:p>
          <a:p>
            <a:r>
              <a:rPr lang="en-US" sz="1200" dirty="0">
                <a:latin typeface="Palatino Linotype" panose="02040502050505030304" pitchFamily="18" charset="0"/>
              </a:rPr>
              <a:t>	Alternate No. 1 – HVAC Improvements to Dining	</a:t>
            </a:r>
          </a:p>
          <a:p>
            <a:r>
              <a:rPr lang="en-US" sz="1200" dirty="0">
                <a:latin typeface="Palatino Linotype" panose="02040502050505030304" pitchFamily="18" charset="0"/>
              </a:rPr>
              <a:t>	Alternate No. 2 – Stage			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4" y="187333"/>
            <a:ext cx="3544763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Statement of Probable Costs: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040757-9480-45EA-AB54-C02F3B803700}"/>
              </a:ext>
            </a:extLst>
          </p:cNvPr>
          <p:cNvSpPr txBox="1"/>
          <p:nvPr/>
        </p:nvSpPr>
        <p:spPr>
          <a:xfrm>
            <a:off x="5172656" y="868021"/>
            <a:ext cx="27673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/>
            <a:endParaRPr lang="en-US" sz="1200" dirty="0">
              <a:latin typeface="Palatino Linotype" panose="02040502050505030304" pitchFamily="18" charset="0"/>
            </a:endParaRPr>
          </a:p>
          <a:p>
            <a:pPr marL="0" lvl="1" algn="r"/>
            <a:r>
              <a:rPr lang="en-US" sz="1200" dirty="0">
                <a:latin typeface="Palatino Linotype" panose="02040502050505030304" pitchFamily="18" charset="0"/>
              </a:rPr>
              <a:t>	</a:t>
            </a:r>
          </a:p>
          <a:p>
            <a:pPr marL="0" lvl="1" algn="r"/>
            <a:endParaRPr lang="en-US" sz="1200" b="1" dirty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marL="0" lvl="1" algn="r"/>
            <a:endParaRPr lang="en-US" sz="1200" b="1" dirty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marL="0" lvl="1" algn="r"/>
            <a:endParaRPr lang="en-US" sz="1200" b="1" dirty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marL="0" lvl="1" algn="r"/>
            <a:endParaRPr lang="en-US" sz="1200" b="1" dirty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marL="0" lvl="1" algn="r"/>
            <a:endParaRPr lang="en-US" sz="1200" b="1" dirty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marL="0" lvl="1" algn="r"/>
            <a:endParaRPr lang="en-US" sz="1200" b="1" dirty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marL="0" lvl="1" algn="r"/>
            <a:endParaRPr lang="en-US" sz="1200" b="1" dirty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marL="0" lvl="1" algn="r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$3,938,539</a:t>
            </a:r>
          </a:p>
          <a:p>
            <a:pPr algn="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$4,000,000</a:t>
            </a:r>
          </a:p>
          <a:p>
            <a:pPr algn="r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r"/>
            <a:r>
              <a:rPr lang="en-US" sz="1200" dirty="0">
                <a:latin typeface="Palatino Linotype" panose="02040502050505030304" pitchFamily="18" charset="0"/>
              </a:rPr>
              <a:t>$150,000</a:t>
            </a:r>
          </a:p>
          <a:p>
            <a:pPr lvl="1" algn="r"/>
            <a:r>
              <a:rPr lang="en-US" sz="1200" dirty="0">
                <a:latin typeface="Palatino Linotype" panose="02040502050505030304" pitchFamily="18" charset="0"/>
              </a:rPr>
              <a:t>$100,000</a:t>
            </a:r>
          </a:p>
          <a:p>
            <a:pPr marL="0" lvl="1" algn="r"/>
            <a:r>
              <a:rPr lang="en-US" sz="1200" dirty="0">
                <a:latin typeface="Palatino Linotype" panose="02040502050505030304" pitchFamily="18" charset="0"/>
              </a:rPr>
              <a:t>	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1200" dirty="0">
              <a:latin typeface="Palatino Linotype" panose="02040502050505030304" pitchFamily="18" charset="0"/>
            </a:endParaRPr>
          </a:p>
          <a:p>
            <a:pPr algn="r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200" dirty="0">
                <a:latin typeface="Palatino Linotype" panose="02040502050505030304" pitchFamily="18" charset="0"/>
              </a:rPr>
              <a:t>$100,000</a:t>
            </a:r>
          </a:p>
          <a:p>
            <a:pPr algn="r"/>
            <a:r>
              <a:rPr lang="en-US" sz="1200" dirty="0">
                <a:latin typeface="Palatino Linotype" panose="02040502050505030304" pitchFamily="18" charset="0"/>
              </a:rPr>
              <a:t>$200,000</a:t>
            </a:r>
          </a:p>
          <a:p>
            <a:pPr marL="171450" indent="-171450" algn="r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50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0E9544B-9E95-49A3-AF7A-631733963548}"/>
              </a:ext>
            </a:extLst>
          </p:cNvPr>
          <p:cNvSpPr txBox="1"/>
          <p:nvPr/>
        </p:nvSpPr>
        <p:spPr>
          <a:xfrm>
            <a:off x="598713" y="849101"/>
            <a:ext cx="39354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Schematic Phase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August 14, 2019 – October 10, 2019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Design Development Phase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October 11, 2019 – November 14, 2019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Construction Documents Phase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November 15, 2019 – January 30, 2020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Bidding and Award Phase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February-March 2020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Construction Phase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April 2020 through August 2021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Project Complete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August 2021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Project Schedule: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BD840D-5CBF-4EF6-A5B8-8FD2702DF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838" y="1895931"/>
            <a:ext cx="7467449" cy="190995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3666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2B52B-F1E0-4EA0-8DAA-BEC9D659A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5" y="187333"/>
            <a:ext cx="2754086" cy="493704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Today’s Agenda: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929E1-D270-4D51-9000-2602AC9F1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196" y="1618796"/>
            <a:ext cx="10507603" cy="4353860"/>
          </a:xfrm>
        </p:spPr>
        <p:txBody>
          <a:bodyPr/>
          <a:lstStyle/>
          <a:p>
            <a:r>
              <a:rPr lang="en-US" b="0" dirty="0"/>
              <a:t>Project Summary</a:t>
            </a:r>
          </a:p>
          <a:p>
            <a:r>
              <a:rPr lang="en-US" b="0" dirty="0"/>
              <a:t>Site Plan</a:t>
            </a:r>
          </a:p>
          <a:p>
            <a:r>
              <a:rPr lang="en-US" b="0" dirty="0"/>
              <a:t>Building Plans</a:t>
            </a:r>
          </a:p>
          <a:p>
            <a:r>
              <a:rPr lang="en-US" b="0" dirty="0"/>
              <a:t>Exterior Character</a:t>
            </a:r>
          </a:p>
          <a:p>
            <a:r>
              <a:rPr lang="en-US" b="0" dirty="0"/>
              <a:t>Statement of Probable Cost</a:t>
            </a:r>
          </a:p>
          <a:p>
            <a:r>
              <a:rPr lang="en-US" b="0" dirty="0"/>
              <a:t>Project Schedule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CD43DB-CAD9-4143-BA2F-0CCFB1F759F0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ABF24C48-EC7C-4700-A5A2-E18860539F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830" y="681037"/>
            <a:ext cx="6433456" cy="242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90735-62A2-4B5D-8E21-15B410E2D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560"/>
            <a:ext cx="10515600" cy="4351338"/>
          </a:xfrm>
        </p:spPr>
        <p:txBody>
          <a:bodyPr/>
          <a:lstStyle/>
          <a:p>
            <a:r>
              <a:rPr lang="en-US" b="0" dirty="0"/>
              <a:t>Gym addition with support spaces</a:t>
            </a:r>
          </a:p>
          <a:p>
            <a:r>
              <a:rPr lang="en-US" b="0" dirty="0"/>
              <a:t>Interior renovations to toilets, hallways, support spaces, kitchen and serving line</a:t>
            </a:r>
          </a:p>
          <a:p>
            <a:r>
              <a:rPr lang="en-US" b="0" dirty="0"/>
              <a:t>Repurposing existing gym and media center</a:t>
            </a:r>
          </a:p>
          <a:p>
            <a:r>
              <a:rPr lang="en-US" b="0" dirty="0"/>
              <a:t>Site improvements including outdoor learning space enhancements and modifications to septic field</a:t>
            </a:r>
          </a:p>
          <a:p>
            <a:r>
              <a:rPr lang="en-US" b="0" dirty="0"/>
              <a:t>Alternate for HVAC improvements for the cafeteria</a:t>
            </a:r>
          </a:p>
          <a:p>
            <a:r>
              <a:rPr lang="en-US" b="0" dirty="0"/>
              <a:t>Alternate for Stage addition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49F7ACD-A3AB-4AB8-9F92-1B266ABAD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5" y="187333"/>
            <a:ext cx="2296886" cy="493704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Project Summary: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7D49A8-0939-43E1-ACF8-87118BF2A931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51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90735-62A2-4B5D-8E21-15B410E2D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4500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Staff Meeting – September 5, 2019</a:t>
            </a:r>
          </a:p>
          <a:p>
            <a:pPr marL="0" indent="0">
              <a:buNone/>
            </a:pPr>
            <a:r>
              <a:rPr lang="en-US" sz="2000" b="0" dirty="0"/>
              <a:t>PTO Meeting – September 10, 2019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49F7ACD-A3AB-4AB8-9F92-1B266ABAD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715" y="187333"/>
            <a:ext cx="4975972" cy="493704"/>
          </a:xfrm>
        </p:spPr>
        <p:txBody>
          <a:bodyPr>
            <a:normAutofit/>
          </a:bodyPr>
          <a:lstStyle/>
          <a:p>
            <a:r>
              <a:rPr lang="en-US" sz="2400" dirty="0"/>
              <a:t>Stakeholder and Community Input</a:t>
            </a:r>
            <a:r>
              <a:rPr lang="en-US" sz="2400" dirty="0">
                <a:latin typeface="Arial Narrow" panose="020B0606020202030204" pitchFamily="34" charset="0"/>
              </a:rPr>
              <a:t>: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7D49A8-0939-43E1-ACF8-87118BF2A931}"/>
              </a:ext>
            </a:extLst>
          </p:cNvPr>
          <p:cNvCxnSpPr>
            <a:cxnSpLocks/>
          </p:cNvCxnSpPr>
          <p:nvPr/>
        </p:nvCxnSpPr>
        <p:spPr>
          <a:xfrm>
            <a:off x="598715" y="681037"/>
            <a:ext cx="3979591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5" name="Picture 4" descr="A group of people standing around a table&#10;&#10;Description automatically generated">
            <a:extLst>
              <a:ext uri="{FF2B5EF4-FFF2-40B4-BE49-F238E27FC236}">
                <a16:creationId xmlns:a16="http://schemas.microsoft.com/office/drawing/2014/main" id="{46B84CCF-D1C2-4399-8F17-E6591BF682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6407" y="187333"/>
            <a:ext cx="3981316" cy="2985987"/>
          </a:xfrm>
          <a:prstGeom prst="rect">
            <a:avLst/>
          </a:prstGeom>
        </p:spPr>
      </p:pic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1BCFCD67-37D6-4682-823A-EAEFC4801C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8131" y="3264560"/>
            <a:ext cx="3981319" cy="29859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61CE33-ECA6-4F26-8FC9-0F95163677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357196" y="1617135"/>
            <a:ext cx="3971498" cy="529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3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3778B3-3543-463D-8A89-BB0D9E547C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9115" y="356804"/>
            <a:ext cx="7315200" cy="58169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DA0BC7-A30A-4C7C-921A-7665BB265A7D}"/>
              </a:ext>
            </a:extLst>
          </p:cNvPr>
          <p:cNvSpPr txBox="1"/>
          <p:nvPr/>
        </p:nvSpPr>
        <p:spPr>
          <a:xfrm>
            <a:off x="4213269" y="5757698"/>
            <a:ext cx="2507673" cy="37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Existing Site Plan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B9ECB82-BDDE-4693-8F59-C540481E90DA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7540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Existing Site Plan: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9A2EE8-79BF-4478-8C2B-EE7C3ECFDD1D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FB65EC5-21BA-466E-88F7-B4A8330390B1}"/>
              </a:ext>
            </a:extLst>
          </p:cNvPr>
          <p:cNvSpPr txBox="1"/>
          <p:nvPr/>
        </p:nvSpPr>
        <p:spPr>
          <a:xfrm>
            <a:off x="598714" y="862974"/>
            <a:ext cx="27540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Site Issues and Constraints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Additional parking needed </a:t>
            </a:r>
          </a:p>
          <a:p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Three mobile classrooms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Separate cars from the play areas</a:t>
            </a:r>
          </a:p>
          <a:p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Extents of existing septic field may be impacted by addition</a:t>
            </a:r>
          </a:p>
        </p:txBody>
      </p:sp>
    </p:spTree>
    <p:extLst>
      <p:ext uri="{BB962C8B-B14F-4D97-AF65-F5344CB8AC3E}">
        <p14:creationId xmlns:p14="http://schemas.microsoft.com/office/powerpoint/2010/main" val="120098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3778B3-3543-463D-8A89-BB0D9E547C0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928" y="477729"/>
            <a:ext cx="8065159" cy="56969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DA0BC7-A30A-4C7C-921A-7665BB265A7D}"/>
              </a:ext>
            </a:extLst>
          </p:cNvPr>
          <p:cNvSpPr txBox="1"/>
          <p:nvPr/>
        </p:nvSpPr>
        <p:spPr>
          <a:xfrm>
            <a:off x="3588327" y="5639559"/>
            <a:ext cx="2507673" cy="37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</a:t>
            </a:r>
            <a:r>
              <a:rPr lang="en-US" b="1" dirty="0">
                <a:solidFill>
                  <a:schemeClr val="bg1"/>
                </a:solidFill>
              </a:rPr>
              <a:t>New Site Plan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B9ECB82-BDDE-4693-8F59-C540481E90DA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7540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Proposed Site Plan: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9A2EE8-79BF-4478-8C2B-EE7C3ECFDD1D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FB65EC5-21BA-466E-88F7-B4A8330390B1}"/>
              </a:ext>
            </a:extLst>
          </p:cNvPr>
          <p:cNvSpPr txBox="1"/>
          <p:nvPr/>
        </p:nvSpPr>
        <p:spPr>
          <a:xfrm>
            <a:off x="598714" y="862974"/>
            <a:ext cx="27540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Site Modifications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Additional 17 parking spaces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Better access for after hours use of gym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New fencing separates cars from the children play areas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Relocated pre-K play for better adjacency and access by classes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Relocated bike shed for safe access to the paved play area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Improved classroom outdoor learning areas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Northern section of septic field impacted by addition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6F306E-80DF-445E-931C-4AD572BE0D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2023" y="681037"/>
            <a:ext cx="2380279" cy="13389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FDD3531-31CB-49FA-B00B-AA74B5BE9758}"/>
              </a:ext>
            </a:extLst>
          </p:cNvPr>
          <p:cNvSpPr txBox="1"/>
          <p:nvPr/>
        </p:nvSpPr>
        <p:spPr>
          <a:xfrm>
            <a:off x="4954764" y="681037"/>
            <a:ext cx="1175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Outdoor Learning</a:t>
            </a:r>
          </a:p>
        </p:txBody>
      </p:sp>
    </p:spTree>
    <p:extLst>
      <p:ext uri="{BB962C8B-B14F-4D97-AF65-F5344CB8AC3E}">
        <p14:creationId xmlns:p14="http://schemas.microsoft.com/office/powerpoint/2010/main" val="273610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0E9544B-9E95-49A3-AF7A-631733963548}"/>
              </a:ext>
            </a:extLst>
          </p:cNvPr>
          <p:cNvSpPr txBox="1"/>
          <p:nvPr/>
        </p:nvSpPr>
        <p:spPr>
          <a:xfrm>
            <a:off x="598714" y="862974"/>
            <a:ext cx="305888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Existing Overall Floor Plan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Newly updated classrooms, Library and Administration addition in 2016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Ten Classrooms within building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Counselor, Bookroom, Classroom, small group flex space and Itinerant spaces in 3 portable classrooms on site</a:t>
            </a:r>
          </a:p>
          <a:p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Small Gym with non ADA compliant ramp</a:t>
            </a:r>
          </a:p>
          <a:p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Two ADA compliant toilet rooms – remainder non-compliant</a:t>
            </a:r>
          </a:p>
          <a:p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Building Plans: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B4591B-A968-4E0D-8BAE-D87FC12DEE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8147" y="0"/>
            <a:ext cx="7385138" cy="631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6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0B523C-B3BB-44C2-A1EA-54D661947C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598" y="0"/>
            <a:ext cx="7387687" cy="630936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0E9544B-9E95-49A3-AF7A-631733963548}"/>
              </a:ext>
            </a:extLst>
          </p:cNvPr>
          <p:cNvSpPr txBox="1"/>
          <p:nvPr/>
        </p:nvSpPr>
        <p:spPr>
          <a:xfrm>
            <a:off x="598715" y="862974"/>
            <a:ext cx="34273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Scope of Renovations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New Construction Square Footage: 6,993 SF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Major Renovation Square Footage: 4,831 SF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Minor Renovation Square Footage: 7,515 SF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Existing to Remain Square Footage: 16,928 SF</a:t>
            </a:r>
          </a:p>
          <a:p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Add Alternate Square Footage: 712 SF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0CBBBD-20FB-4E4F-924E-7944AE15F04C}"/>
              </a:ext>
            </a:extLst>
          </p:cNvPr>
          <p:cNvSpPr txBox="1"/>
          <p:nvPr/>
        </p:nvSpPr>
        <p:spPr>
          <a:xfrm>
            <a:off x="4216151" y="5140860"/>
            <a:ext cx="2507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Scoping Plan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Building Plans:</a:t>
            </a:r>
          </a:p>
        </p:txBody>
      </p:sp>
    </p:spTree>
    <p:extLst>
      <p:ext uri="{BB962C8B-B14F-4D97-AF65-F5344CB8AC3E}">
        <p14:creationId xmlns:p14="http://schemas.microsoft.com/office/powerpoint/2010/main" val="315288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D4A141F-90C7-4D01-828F-DE3BFEB35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246" y="572"/>
            <a:ext cx="7380039" cy="630821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88837D-484B-4948-AAC4-E7FAB30475D5}"/>
              </a:ext>
            </a:extLst>
          </p:cNvPr>
          <p:cNvCxnSpPr>
            <a:cxnSpLocks/>
          </p:cNvCxnSpPr>
          <p:nvPr/>
        </p:nvCxnSpPr>
        <p:spPr>
          <a:xfrm>
            <a:off x="598714" y="685801"/>
            <a:ext cx="2449285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0E9544B-9E95-49A3-AF7A-631733963548}"/>
              </a:ext>
            </a:extLst>
          </p:cNvPr>
          <p:cNvSpPr txBox="1"/>
          <p:nvPr/>
        </p:nvSpPr>
        <p:spPr>
          <a:xfrm>
            <a:off x="598714" y="862974"/>
            <a:ext cx="27540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New Overall Floor Plan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Eleven Classrooms within building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Large Gym addition located at the front/public side of building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Improvements to toilet room accessibility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Expanded Professional space</a:t>
            </a:r>
          </a:p>
          <a:p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Existing Gym converted to Media Center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Library converted to two classrooms and itinerant space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Palatino Linotype" panose="0204050205050503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Palatino Linotype" panose="02040502050505030304" pitchFamily="18" charset="0"/>
              </a:rPr>
              <a:t>Multiple Flex and Itinerant spaces throughout the building</a:t>
            </a:r>
          </a:p>
          <a:p>
            <a:endParaRPr lang="en-US" sz="1200" dirty="0">
              <a:latin typeface="Palatino Linotype" panose="0204050205050503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AB7EBCE-2339-4281-91E9-B3A393F45178}"/>
              </a:ext>
            </a:extLst>
          </p:cNvPr>
          <p:cNvSpPr txBox="1">
            <a:spLocks/>
          </p:cNvSpPr>
          <p:nvPr/>
        </p:nvSpPr>
        <p:spPr>
          <a:xfrm>
            <a:off x="598715" y="187333"/>
            <a:ext cx="2296886" cy="493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Building Plans:</a:t>
            </a:r>
          </a:p>
        </p:txBody>
      </p:sp>
    </p:spTree>
    <p:extLst>
      <p:ext uri="{BB962C8B-B14F-4D97-AF65-F5344CB8AC3E}">
        <p14:creationId xmlns:p14="http://schemas.microsoft.com/office/powerpoint/2010/main" val="307788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2560</TotalTime>
  <Words>535</Words>
  <Application>Microsoft Office PowerPoint</Application>
  <PresentationFormat>Widescreen</PresentationFormat>
  <Paragraphs>209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Arial Narrow</vt:lpstr>
      <vt:lpstr>Calibri</vt:lpstr>
      <vt:lpstr>Palatino Linotype</vt:lpstr>
      <vt:lpstr>Office Theme</vt:lpstr>
      <vt:lpstr>Custom Design</vt:lpstr>
      <vt:lpstr>ACPS School Board Informational Session  Red Hill Elementary School Phase 2 – Renovations and Additions </vt:lpstr>
      <vt:lpstr>Today’s Agenda:</vt:lpstr>
      <vt:lpstr>Project Summary:</vt:lpstr>
      <vt:lpstr>Stakeholder and Community Input: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Henderson, Jim</dc:creator>
  <cp:lastModifiedBy>Henderson, Jim</cp:lastModifiedBy>
  <cp:revision>123</cp:revision>
  <cp:lastPrinted>2019-08-29T17:34:22Z</cp:lastPrinted>
  <dcterms:created xsi:type="dcterms:W3CDTF">2019-08-21T12:52:41Z</dcterms:created>
  <dcterms:modified xsi:type="dcterms:W3CDTF">2019-10-03T12:00:23Z</dcterms:modified>
</cp:coreProperties>
</file>