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60" r:id="rId5"/>
    <p:sldId id="261" r:id="rId6"/>
    <p:sldId id="262" r:id="rId7"/>
    <p:sldId id="263" r:id="rId8"/>
    <p:sldId id="273" r:id="rId9"/>
    <p:sldId id="265" r:id="rId10"/>
    <p:sldId id="274" r:id="rId11"/>
    <p:sldId id="267" r:id="rId12"/>
    <p:sldId id="270" r:id="rId13"/>
    <p:sldId id="268" r:id="rId14"/>
    <p:sldId id="275" r:id="rId15"/>
    <p:sldId id="276"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1022" autoAdjust="0"/>
  </p:normalViewPr>
  <p:slideViewPr>
    <p:cSldViewPr snapToGrid="0">
      <p:cViewPr varScale="1">
        <p:scale>
          <a:sx n="56" d="100"/>
          <a:sy n="56" d="100"/>
        </p:scale>
        <p:origin x="12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94A68D-E41F-4CF2-ABD0-D8C9DF49179A}" type="doc">
      <dgm:prSet loTypeId="urn:microsoft.com/office/officeart/2005/8/layout/radial4" loCatId="relationship" qsTypeId="urn:microsoft.com/office/officeart/2005/8/quickstyle/simple4" qsCatId="simple" csTypeId="urn:microsoft.com/office/officeart/2005/8/colors/colorful5" csCatId="colorful" phldr="1"/>
      <dgm:spPr/>
      <dgm:t>
        <a:bodyPr/>
        <a:lstStyle/>
        <a:p>
          <a:endParaRPr lang="en-US"/>
        </a:p>
      </dgm:t>
    </dgm:pt>
    <dgm:pt modelId="{18E50EF0-9004-4F37-BCF4-EF24F2946026}">
      <dgm:prSet phldrT="[Text]"/>
      <dgm:spPr/>
      <dgm:t>
        <a:bodyPr/>
        <a:lstStyle/>
        <a:p>
          <a:r>
            <a:rPr lang="en-US" dirty="0" smtClean="0"/>
            <a:t>Equity Policy Review</a:t>
          </a:r>
          <a:endParaRPr lang="en-US" dirty="0"/>
        </a:p>
      </dgm:t>
    </dgm:pt>
    <dgm:pt modelId="{CBEC22BA-E2DC-416C-B75D-4459840498AF}" type="parTrans" cxnId="{33E94FC4-40E5-46FB-BC5C-75764C70CC22}">
      <dgm:prSet/>
      <dgm:spPr/>
      <dgm:t>
        <a:bodyPr/>
        <a:lstStyle/>
        <a:p>
          <a:endParaRPr lang="en-US"/>
        </a:p>
      </dgm:t>
    </dgm:pt>
    <dgm:pt modelId="{4400AD33-0FB0-40F9-BED7-ED1599DD159E}" type="sibTrans" cxnId="{33E94FC4-40E5-46FB-BC5C-75764C70CC22}">
      <dgm:prSet/>
      <dgm:spPr/>
      <dgm:t>
        <a:bodyPr/>
        <a:lstStyle/>
        <a:p>
          <a:endParaRPr lang="en-US"/>
        </a:p>
      </dgm:t>
    </dgm:pt>
    <dgm:pt modelId="{7C68D7F9-EC20-4FBA-8B76-2BF636A6C5DF}">
      <dgm:prSet phldrT="[Text]"/>
      <dgm:spPr/>
      <dgm:t>
        <a:bodyPr/>
        <a:lstStyle/>
        <a:p>
          <a:r>
            <a:rPr lang="en-US" dirty="0" smtClean="0"/>
            <a:t>2016 Diversity &amp; Equity Advisory </a:t>
          </a:r>
          <a:r>
            <a:rPr lang="en-US" dirty="0" err="1" smtClean="0"/>
            <a:t>Cmte</a:t>
          </a:r>
          <a:r>
            <a:rPr lang="en-US" dirty="0" smtClean="0"/>
            <a:t>. Report</a:t>
          </a:r>
          <a:endParaRPr lang="en-US" dirty="0"/>
        </a:p>
      </dgm:t>
    </dgm:pt>
    <dgm:pt modelId="{69292137-9F42-4CDA-A3FD-1A220A66C794}" type="parTrans" cxnId="{A7DC978D-928B-4074-BB38-CB24113CF026}">
      <dgm:prSet/>
      <dgm:spPr/>
      <dgm:t>
        <a:bodyPr/>
        <a:lstStyle/>
        <a:p>
          <a:endParaRPr lang="en-US"/>
        </a:p>
      </dgm:t>
    </dgm:pt>
    <dgm:pt modelId="{72A8780F-B181-487F-98B7-14E4910190C6}" type="sibTrans" cxnId="{A7DC978D-928B-4074-BB38-CB24113CF026}">
      <dgm:prSet/>
      <dgm:spPr/>
      <dgm:t>
        <a:bodyPr/>
        <a:lstStyle/>
        <a:p>
          <a:endParaRPr lang="en-US"/>
        </a:p>
      </dgm:t>
    </dgm:pt>
    <dgm:pt modelId="{A91FE6E1-F763-4EC6-8B5A-F84B2EDCCB88}">
      <dgm:prSet phldrT="[Text]"/>
      <dgm:spPr/>
      <dgm:t>
        <a:bodyPr/>
        <a:lstStyle/>
        <a:p>
          <a:r>
            <a:rPr lang="en-US" dirty="0" smtClean="0"/>
            <a:t>2017 ACPS Equity &amp; Access Initiative</a:t>
          </a:r>
          <a:endParaRPr lang="en-US" dirty="0"/>
        </a:p>
      </dgm:t>
    </dgm:pt>
    <dgm:pt modelId="{C15F487F-BC42-4A19-9EC6-2E7FEAE53DFB}" type="parTrans" cxnId="{1A48B88C-5BFD-410F-9C46-E8395CA02128}">
      <dgm:prSet/>
      <dgm:spPr/>
      <dgm:t>
        <a:bodyPr/>
        <a:lstStyle/>
        <a:p>
          <a:endParaRPr lang="en-US"/>
        </a:p>
      </dgm:t>
    </dgm:pt>
    <dgm:pt modelId="{04A49234-A85E-4439-8B0C-7F2A77D6D159}" type="sibTrans" cxnId="{1A48B88C-5BFD-410F-9C46-E8395CA02128}">
      <dgm:prSet/>
      <dgm:spPr/>
      <dgm:t>
        <a:bodyPr/>
        <a:lstStyle/>
        <a:p>
          <a:endParaRPr lang="en-US"/>
        </a:p>
      </dgm:t>
    </dgm:pt>
    <dgm:pt modelId="{9D889E31-BBC2-44D3-B9CE-0862B2C202C0}" type="pres">
      <dgm:prSet presAssocID="{DC94A68D-E41F-4CF2-ABD0-D8C9DF49179A}" presName="cycle" presStyleCnt="0">
        <dgm:presLayoutVars>
          <dgm:chMax val="1"/>
          <dgm:dir/>
          <dgm:animLvl val="ctr"/>
          <dgm:resizeHandles val="exact"/>
        </dgm:presLayoutVars>
      </dgm:prSet>
      <dgm:spPr/>
      <dgm:t>
        <a:bodyPr/>
        <a:lstStyle/>
        <a:p>
          <a:endParaRPr lang="en-US"/>
        </a:p>
      </dgm:t>
    </dgm:pt>
    <dgm:pt modelId="{0481F139-AB1D-4FE9-BF87-5FF37426794C}" type="pres">
      <dgm:prSet presAssocID="{18E50EF0-9004-4F37-BCF4-EF24F2946026}" presName="centerShape" presStyleLbl="node0" presStyleIdx="0" presStyleCnt="1"/>
      <dgm:spPr/>
      <dgm:t>
        <a:bodyPr/>
        <a:lstStyle/>
        <a:p>
          <a:endParaRPr lang="en-US"/>
        </a:p>
      </dgm:t>
    </dgm:pt>
    <dgm:pt modelId="{FA6A61EB-9B4C-40A1-9A60-7491B2319702}" type="pres">
      <dgm:prSet presAssocID="{69292137-9F42-4CDA-A3FD-1A220A66C794}" presName="parTrans" presStyleLbl="bgSibTrans2D1" presStyleIdx="0" presStyleCnt="2"/>
      <dgm:spPr/>
      <dgm:t>
        <a:bodyPr/>
        <a:lstStyle/>
        <a:p>
          <a:endParaRPr lang="en-US"/>
        </a:p>
      </dgm:t>
    </dgm:pt>
    <dgm:pt modelId="{C8306AAA-EFF4-4F25-99C5-5E5F27182175}" type="pres">
      <dgm:prSet presAssocID="{7C68D7F9-EC20-4FBA-8B76-2BF636A6C5DF}" presName="node" presStyleLbl="node1" presStyleIdx="0" presStyleCnt="2">
        <dgm:presLayoutVars>
          <dgm:bulletEnabled val="1"/>
        </dgm:presLayoutVars>
      </dgm:prSet>
      <dgm:spPr/>
      <dgm:t>
        <a:bodyPr/>
        <a:lstStyle/>
        <a:p>
          <a:endParaRPr lang="en-US"/>
        </a:p>
      </dgm:t>
    </dgm:pt>
    <dgm:pt modelId="{03DD17B8-F949-4668-BAF4-3C5EF1131B70}" type="pres">
      <dgm:prSet presAssocID="{C15F487F-BC42-4A19-9EC6-2E7FEAE53DFB}" presName="parTrans" presStyleLbl="bgSibTrans2D1" presStyleIdx="1" presStyleCnt="2"/>
      <dgm:spPr/>
      <dgm:t>
        <a:bodyPr/>
        <a:lstStyle/>
        <a:p>
          <a:endParaRPr lang="en-US"/>
        </a:p>
      </dgm:t>
    </dgm:pt>
    <dgm:pt modelId="{E78D6F10-F360-4314-93A2-B7E4A184AB8E}" type="pres">
      <dgm:prSet presAssocID="{A91FE6E1-F763-4EC6-8B5A-F84B2EDCCB88}" presName="node" presStyleLbl="node1" presStyleIdx="1" presStyleCnt="2">
        <dgm:presLayoutVars>
          <dgm:bulletEnabled val="1"/>
        </dgm:presLayoutVars>
      </dgm:prSet>
      <dgm:spPr/>
      <dgm:t>
        <a:bodyPr/>
        <a:lstStyle/>
        <a:p>
          <a:endParaRPr lang="en-US"/>
        </a:p>
      </dgm:t>
    </dgm:pt>
  </dgm:ptLst>
  <dgm:cxnLst>
    <dgm:cxn modelId="{6D1C9AEF-FD7C-4130-815B-A24404021270}" type="presOf" srcId="{7C68D7F9-EC20-4FBA-8B76-2BF636A6C5DF}" destId="{C8306AAA-EFF4-4F25-99C5-5E5F27182175}" srcOrd="0" destOrd="0" presId="urn:microsoft.com/office/officeart/2005/8/layout/radial4"/>
    <dgm:cxn modelId="{1A48B88C-5BFD-410F-9C46-E8395CA02128}" srcId="{18E50EF0-9004-4F37-BCF4-EF24F2946026}" destId="{A91FE6E1-F763-4EC6-8B5A-F84B2EDCCB88}" srcOrd="1" destOrd="0" parTransId="{C15F487F-BC42-4A19-9EC6-2E7FEAE53DFB}" sibTransId="{04A49234-A85E-4439-8B0C-7F2A77D6D159}"/>
    <dgm:cxn modelId="{33E94FC4-40E5-46FB-BC5C-75764C70CC22}" srcId="{DC94A68D-E41F-4CF2-ABD0-D8C9DF49179A}" destId="{18E50EF0-9004-4F37-BCF4-EF24F2946026}" srcOrd="0" destOrd="0" parTransId="{CBEC22BA-E2DC-416C-B75D-4459840498AF}" sibTransId="{4400AD33-0FB0-40F9-BED7-ED1599DD159E}"/>
    <dgm:cxn modelId="{740EC05D-FFAC-4C80-99E5-22A407B73FBB}" type="presOf" srcId="{C15F487F-BC42-4A19-9EC6-2E7FEAE53DFB}" destId="{03DD17B8-F949-4668-BAF4-3C5EF1131B70}" srcOrd="0" destOrd="0" presId="urn:microsoft.com/office/officeart/2005/8/layout/radial4"/>
    <dgm:cxn modelId="{E86023DA-BA89-474E-B23A-4B07BC66ACAB}" type="presOf" srcId="{18E50EF0-9004-4F37-BCF4-EF24F2946026}" destId="{0481F139-AB1D-4FE9-BF87-5FF37426794C}" srcOrd="0" destOrd="0" presId="urn:microsoft.com/office/officeart/2005/8/layout/radial4"/>
    <dgm:cxn modelId="{3D192C9D-1D03-4856-A120-3358F901EF7A}" type="presOf" srcId="{DC94A68D-E41F-4CF2-ABD0-D8C9DF49179A}" destId="{9D889E31-BBC2-44D3-B9CE-0862B2C202C0}" srcOrd="0" destOrd="0" presId="urn:microsoft.com/office/officeart/2005/8/layout/radial4"/>
    <dgm:cxn modelId="{A7DC978D-928B-4074-BB38-CB24113CF026}" srcId="{18E50EF0-9004-4F37-BCF4-EF24F2946026}" destId="{7C68D7F9-EC20-4FBA-8B76-2BF636A6C5DF}" srcOrd="0" destOrd="0" parTransId="{69292137-9F42-4CDA-A3FD-1A220A66C794}" sibTransId="{72A8780F-B181-487F-98B7-14E4910190C6}"/>
    <dgm:cxn modelId="{1D04EF2E-FAE7-466A-8834-4375A09B87CF}" type="presOf" srcId="{A91FE6E1-F763-4EC6-8B5A-F84B2EDCCB88}" destId="{E78D6F10-F360-4314-93A2-B7E4A184AB8E}" srcOrd="0" destOrd="0" presId="urn:microsoft.com/office/officeart/2005/8/layout/radial4"/>
    <dgm:cxn modelId="{7501CA79-BA75-4228-9BD2-56DD1E96F617}" type="presOf" srcId="{69292137-9F42-4CDA-A3FD-1A220A66C794}" destId="{FA6A61EB-9B4C-40A1-9A60-7491B2319702}" srcOrd="0" destOrd="0" presId="urn:microsoft.com/office/officeart/2005/8/layout/radial4"/>
    <dgm:cxn modelId="{9860550E-CB86-4C4F-9143-2A5CC0F4D320}" type="presParOf" srcId="{9D889E31-BBC2-44D3-B9CE-0862B2C202C0}" destId="{0481F139-AB1D-4FE9-BF87-5FF37426794C}" srcOrd="0" destOrd="0" presId="urn:microsoft.com/office/officeart/2005/8/layout/radial4"/>
    <dgm:cxn modelId="{F4F2F3A7-034E-4B7A-846A-2D020AA3B861}" type="presParOf" srcId="{9D889E31-BBC2-44D3-B9CE-0862B2C202C0}" destId="{FA6A61EB-9B4C-40A1-9A60-7491B2319702}" srcOrd="1" destOrd="0" presId="urn:microsoft.com/office/officeart/2005/8/layout/radial4"/>
    <dgm:cxn modelId="{CB041A3A-B853-45A4-AF41-56ACBB1286FB}" type="presParOf" srcId="{9D889E31-BBC2-44D3-B9CE-0862B2C202C0}" destId="{C8306AAA-EFF4-4F25-99C5-5E5F27182175}" srcOrd="2" destOrd="0" presId="urn:microsoft.com/office/officeart/2005/8/layout/radial4"/>
    <dgm:cxn modelId="{953E6A72-F0A4-4B2F-BF45-7A22446D9CF6}" type="presParOf" srcId="{9D889E31-BBC2-44D3-B9CE-0862B2C202C0}" destId="{03DD17B8-F949-4668-BAF4-3C5EF1131B70}" srcOrd="3" destOrd="0" presId="urn:microsoft.com/office/officeart/2005/8/layout/radial4"/>
    <dgm:cxn modelId="{02F8E6B7-7D4B-4F40-B4B3-3500454A160C}" type="presParOf" srcId="{9D889E31-BBC2-44D3-B9CE-0862B2C202C0}" destId="{E78D6F10-F360-4314-93A2-B7E4A184AB8E}"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D37FC2-8EB6-4F98-95B9-6F50A3D26CBB}" type="doc">
      <dgm:prSet loTypeId="urn:microsoft.com/office/officeart/2005/8/layout/cycle2" loCatId="cycle" qsTypeId="urn:microsoft.com/office/officeart/2005/8/quickstyle/simple4" qsCatId="simple" csTypeId="urn:microsoft.com/office/officeart/2005/8/colors/colorful4" csCatId="colorful" phldr="1"/>
      <dgm:spPr/>
      <dgm:t>
        <a:bodyPr/>
        <a:lstStyle/>
        <a:p>
          <a:endParaRPr lang="en-US"/>
        </a:p>
      </dgm:t>
    </dgm:pt>
    <dgm:pt modelId="{7FC10D21-7573-4ECB-B604-AD8F7D8F5D27}">
      <dgm:prSet phldrT="[Text]"/>
      <dgm:spPr/>
      <dgm:t>
        <a:bodyPr/>
        <a:lstStyle/>
        <a:p>
          <a:r>
            <a:rPr lang="en-US" dirty="0" smtClean="0"/>
            <a:t>Applying Checklist to Policy</a:t>
          </a:r>
          <a:endParaRPr lang="en-US" dirty="0"/>
        </a:p>
      </dgm:t>
    </dgm:pt>
    <dgm:pt modelId="{E3D2C449-14BD-40BE-80C8-F7ABF0D7653D}" type="parTrans" cxnId="{F577FE30-45E0-4D3D-97C8-31E5D119355A}">
      <dgm:prSet/>
      <dgm:spPr/>
      <dgm:t>
        <a:bodyPr/>
        <a:lstStyle/>
        <a:p>
          <a:endParaRPr lang="en-US"/>
        </a:p>
      </dgm:t>
    </dgm:pt>
    <dgm:pt modelId="{EAB362E6-B86C-4921-BA17-3BCEBF775A34}" type="sibTrans" cxnId="{F577FE30-45E0-4D3D-97C8-31E5D119355A}">
      <dgm:prSet/>
      <dgm:spPr/>
      <dgm:t>
        <a:bodyPr/>
        <a:lstStyle/>
        <a:p>
          <a:endParaRPr lang="en-US"/>
        </a:p>
      </dgm:t>
    </dgm:pt>
    <dgm:pt modelId="{0C587391-A865-400B-A799-E80A0FA1D91D}">
      <dgm:prSet phldrT="[Text]"/>
      <dgm:spPr/>
      <dgm:t>
        <a:bodyPr/>
        <a:lstStyle/>
        <a:p>
          <a:r>
            <a:rPr lang="en-US" dirty="0" smtClean="0"/>
            <a:t>Revising Checklist and Policy</a:t>
          </a:r>
          <a:endParaRPr lang="en-US" dirty="0"/>
        </a:p>
      </dgm:t>
    </dgm:pt>
    <dgm:pt modelId="{BE324E46-69D3-42F3-A9E8-873F4D83DC62}" type="parTrans" cxnId="{0D9A480B-955E-4E26-95A9-C42A647BEEA7}">
      <dgm:prSet/>
      <dgm:spPr/>
      <dgm:t>
        <a:bodyPr/>
        <a:lstStyle/>
        <a:p>
          <a:endParaRPr lang="en-US"/>
        </a:p>
      </dgm:t>
    </dgm:pt>
    <dgm:pt modelId="{9884C884-813E-4548-8FB0-5A22A56C3EB5}" type="sibTrans" cxnId="{0D9A480B-955E-4E26-95A9-C42A647BEEA7}">
      <dgm:prSet/>
      <dgm:spPr/>
      <dgm:t>
        <a:bodyPr/>
        <a:lstStyle/>
        <a:p>
          <a:endParaRPr lang="en-US"/>
        </a:p>
      </dgm:t>
    </dgm:pt>
    <dgm:pt modelId="{4B1EBA09-23C4-45F5-9B0A-E20CCCD1204E}">
      <dgm:prSet phldrT="[Text]"/>
      <dgm:spPr/>
      <dgm:t>
        <a:bodyPr/>
        <a:lstStyle/>
        <a:p>
          <a:r>
            <a:rPr lang="en-US" dirty="0" smtClean="0"/>
            <a:t>Getting Feedback</a:t>
          </a:r>
          <a:endParaRPr lang="en-US" dirty="0"/>
        </a:p>
      </dgm:t>
    </dgm:pt>
    <dgm:pt modelId="{B22D0905-88D2-429C-8131-A18013BE136C}" type="parTrans" cxnId="{DC7071D8-9B0A-440D-83F8-DDA8BE560501}">
      <dgm:prSet/>
      <dgm:spPr/>
      <dgm:t>
        <a:bodyPr/>
        <a:lstStyle/>
        <a:p>
          <a:endParaRPr lang="en-US"/>
        </a:p>
      </dgm:t>
    </dgm:pt>
    <dgm:pt modelId="{395DE4E5-F30D-4223-A936-E9D0DE255C22}" type="sibTrans" cxnId="{DC7071D8-9B0A-440D-83F8-DDA8BE560501}">
      <dgm:prSet/>
      <dgm:spPr/>
      <dgm:t>
        <a:bodyPr/>
        <a:lstStyle/>
        <a:p>
          <a:endParaRPr lang="en-US"/>
        </a:p>
      </dgm:t>
    </dgm:pt>
    <dgm:pt modelId="{16A93871-C6D1-47AC-B483-739885813712}" type="pres">
      <dgm:prSet presAssocID="{EBD37FC2-8EB6-4F98-95B9-6F50A3D26CBB}" presName="cycle" presStyleCnt="0">
        <dgm:presLayoutVars>
          <dgm:dir/>
          <dgm:resizeHandles val="exact"/>
        </dgm:presLayoutVars>
      </dgm:prSet>
      <dgm:spPr/>
      <dgm:t>
        <a:bodyPr/>
        <a:lstStyle/>
        <a:p>
          <a:endParaRPr lang="en-US"/>
        </a:p>
      </dgm:t>
    </dgm:pt>
    <dgm:pt modelId="{7D835C4C-AFAC-4A5B-AA5E-0F974DD9E6A2}" type="pres">
      <dgm:prSet presAssocID="{7FC10D21-7573-4ECB-B604-AD8F7D8F5D27}" presName="node" presStyleLbl="node1" presStyleIdx="0" presStyleCnt="3">
        <dgm:presLayoutVars>
          <dgm:bulletEnabled val="1"/>
        </dgm:presLayoutVars>
      </dgm:prSet>
      <dgm:spPr/>
      <dgm:t>
        <a:bodyPr/>
        <a:lstStyle/>
        <a:p>
          <a:endParaRPr lang="en-US"/>
        </a:p>
      </dgm:t>
    </dgm:pt>
    <dgm:pt modelId="{37BB5F93-DCE5-49B9-827A-EC534F2230D6}" type="pres">
      <dgm:prSet presAssocID="{EAB362E6-B86C-4921-BA17-3BCEBF775A34}" presName="sibTrans" presStyleLbl="sibTrans2D1" presStyleIdx="0" presStyleCnt="3"/>
      <dgm:spPr/>
      <dgm:t>
        <a:bodyPr/>
        <a:lstStyle/>
        <a:p>
          <a:endParaRPr lang="en-US"/>
        </a:p>
      </dgm:t>
    </dgm:pt>
    <dgm:pt modelId="{DB33389B-67A9-429D-AE85-80DE7501F5EC}" type="pres">
      <dgm:prSet presAssocID="{EAB362E6-B86C-4921-BA17-3BCEBF775A34}" presName="connectorText" presStyleLbl="sibTrans2D1" presStyleIdx="0" presStyleCnt="3"/>
      <dgm:spPr/>
      <dgm:t>
        <a:bodyPr/>
        <a:lstStyle/>
        <a:p>
          <a:endParaRPr lang="en-US"/>
        </a:p>
      </dgm:t>
    </dgm:pt>
    <dgm:pt modelId="{EC867499-4328-425F-8EDE-1DF57AD31F8D}" type="pres">
      <dgm:prSet presAssocID="{0C587391-A865-400B-A799-E80A0FA1D91D}" presName="node" presStyleLbl="node1" presStyleIdx="1" presStyleCnt="3">
        <dgm:presLayoutVars>
          <dgm:bulletEnabled val="1"/>
        </dgm:presLayoutVars>
      </dgm:prSet>
      <dgm:spPr/>
      <dgm:t>
        <a:bodyPr/>
        <a:lstStyle/>
        <a:p>
          <a:endParaRPr lang="en-US"/>
        </a:p>
      </dgm:t>
    </dgm:pt>
    <dgm:pt modelId="{DFCCB2E0-6043-42AF-9E25-B5B592A9BDED}" type="pres">
      <dgm:prSet presAssocID="{9884C884-813E-4548-8FB0-5A22A56C3EB5}" presName="sibTrans" presStyleLbl="sibTrans2D1" presStyleIdx="1" presStyleCnt="3"/>
      <dgm:spPr/>
      <dgm:t>
        <a:bodyPr/>
        <a:lstStyle/>
        <a:p>
          <a:endParaRPr lang="en-US"/>
        </a:p>
      </dgm:t>
    </dgm:pt>
    <dgm:pt modelId="{B24242C2-5C10-4BDC-9A0A-B932A74A7A75}" type="pres">
      <dgm:prSet presAssocID="{9884C884-813E-4548-8FB0-5A22A56C3EB5}" presName="connectorText" presStyleLbl="sibTrans2D1" presStyleIdx="1" presStyleCnt="3"/>
      <dgm:spPr/>
      <dgm:t>
        <a:bodyPr/>
        <a:lstStyle/>
        <a:p>
          <a:endParaRPr lang="en-US"/>
        </a:p>
      </dgm:t>
    </dgm:pt>
    <dgm:pt modelId="{36184295-D56D-4667-8A67-AD18C90E092C}" type="pres">
      <dgm:prSet presAssocID="{4B1EBA09-23C4-45F5-9B0A-E20CCCD1204E}" presName="node" presStyleLbl="node1" presStyleIdx="2" presStyleCnt="3">
        <dgm:presLayoutVars>
          <dgm:bulletEnabled val="1"/>
        </dgm:presLayoutVars>
      </dgm:prSet>
      <dgm:spPr/>
      <dgm:t>
        <a:bodyPr/>
        <a:lstStyle/>
        <a:p>
          <a:endParaRPr lang="en-US"/>
        </a:p>
      </dgm:t>
    </dgm:pt>
    <dgm:pt modelId="{F714B644-0BDE-4625-870F-C01398D9311D}" type="pres">
      <dgm:prSet presAssocID="{395DE4E5-F30D-4223-A936-E9D0DE255C22}" presName="sibTrans" presStyleLbl="sibTrans2D1" presStyleIdx="2" presStyleCnt="3"/>
      <dgm:spPr/>
      <dgm:t>
        <a:bodyPr/>
        <a:lstStyle/>
        <a:p>
          <a:endParaRPr lang="en-US"/>
        </a:p>
      </dgm:t>
    </dgm:pt>
    <dgm:pt modelId="{25BC8983-F8B8-4CE8-B66B-269CDCC920EA}" type="pres">
      <dgm:prSet presAssocID="{395DE4E5-F30D-4223-A936-E9D0DE255C22}" presName="connectorText" presStyleLbl="sibTrans2D1" presStyleIdx="2" presStyleCnt="3"/>
      <dgm:spPr/>
      <dgm:t>
        <a:bodyPr/>
        <a:lstStyle/>
        <a:p>
          <a:endParaRPr lang="en-US"/>
        </a:p>
      </dgm:t>
    </dgm:pt>
  </dgm:ptLst>
  <dgm:cxnLst>
    <dgm:cxn modelId="{2C3142CA-0552-42E1-9A7F-110FD28CF83D}" type="presOf" srcId="{4B1EBA09-23C4-45F5-9B0A-E20CCCD1204E}" destId="{36184295-D56D-4667-8A67-AD18C90E092C}" srcOrd="0" destOrd="0" presId="urn:microsoft.com/office/officeart/2005/8/layout/cycle2"/>
    <dgm:cxn modelId="{7FD69068-7E36-4C5B-9B40-BF6DC935C1FA}" type="presOf" srcId="{EBD37FC2-8EB6-4F98-95B9-6F50A3D26CBB}" destId="{16A93871-C6D1-47AC-B483-739885813712}" srcOrd="0" destOrd="0" presId="urn:microsoft.com/office/officeart/2005/8/layout/cycle2"/>
    <dgm:cxn modelId="{2761EB33-1267-42A7-A569-71AB92494B00}" type="presOf" srcId="{9884C884-813E-4548-8FB0-5A22A56C3EB5}" destId="{B24242C2-5C10-4BDC-9A0A-B932A74A7A75}" srcOrd="1" destOrd="0" presId="urn:microsoft.com/office/officeart/2005/8/layout/cycle2"/>
    <dgm:cxn modelId="{E46C7275-9FDF-4877-B90B-BE901641B0FF}" type="presOf" srcId="{EAB362E6-B86C-4921-BA17-3BCEBF775A34}" destId="{37BB5F93-DCE5-49B9-827A-EC534F2230D6}" srcOrd="0" destOrd="0" presId="urn:microsoft.com/office/officeart/2005/8/layout/cycle2"/>
    <dgm:cxn modelId="{F930F035-02D4-454E-A75B-8B4CFC6D2287}" type="presOf" srcId="{7FC10D21-7573-4ECB-B604-AD8F7D8F5D27}" destId="{7D835C4C-AFAC-4A5B-AA5E-0F974DD9E6A2}" srcOrd="0" destOrd="0" presId="urn:microsoft.com/office/officeart/2005/8/layout/cycle2"/>
    <dgm:cxn modelId="{DC7071D8-9B0A-440D-83F8-DDA8BE560501}" srcId="{EBD37FC2-8EB6-4F98-95B9-6F50A3D26CBB}" destId="{4B1EBA09-23C4-45F5-9B0A-E20CCCD1204E}" srcOrd="2" destOrd="0" parTransId="{B22D0905-88D2-429C-8131-A18013BE136C}" sibTransId="{395DE4E5-F30D-4223-A936-E9D0DE255C22}"/>
    <dgm:cxn modelId="{31623A56-4629-46A0-B70F-10E19E3F8866}" type="presOf" srcId="{0C587391-A865-400B-A799-E80A0FA1D91D}" destId="{EC867499-4328-425F-8EDE-1DF57AD31F8D}" srcOrd="0" destOrd="0" presId="urn:microsoft.com/office/officeart/2005/8/layout/cycle2"/>
    <dgm:cxn modelId="{2A1968CE-53E7-41A5-A4FD-468B43B99B0C}" type="presOf" srcId="{EAB362E6-B86C-4921-BA17-3BCEBF775A34}" destId="{DB33389B-67A9-429D-AE85-80DE7501F5EC}" srcOrd="1" destOrd="0" presId="urn:microsoft.com/office/officeart/2005/8/layout/cycle2"/>
    <dgm:cxn modelId="{F577FE30-45E0-4D3D-97C8-31E5D119355A}" srcId="{EBD37FC2-8EB6-4F98-95B9-6F50A3D26CBB}" destId="{7FC10D21-7573-4ECB-B604-AD8F7D8F5D27}" srcOrd="0" destOrd="0" parTransId="{E3D2C449-14BD-40BE-80C8-F7ABF0D7653D}" sibTransId="{EAB362E6-B86C-4921-BA17-3BCEBF775A34}"/>
    <dgm:cxn modelId="{42475F26-A9E7-41F0-B2C6-240E02C13790}" type="presOf" srcId="{395DE4E5-F30D-4223-A936-E9D0DE255C22}" destId="{25BC8983-F8B8-4CE8-B66B-269CDCC920EA}" srcOrd="1" destOrd="0" presId="urn:microsoft.com/office/officeart/2005/8/layout/cycle2"/>
    <dgm:cxn modelId="{BB8AFF46-13F4-42A6-BB13-434FCC3D4346}" type="presOf" srcId="{9884C884-813E-4548-8FB0-5A22A56C3EB5}" destId="{DFCCB2E0-6043-42AF-9E25-B5B592A9BDED}" srcOrd="0" destOrd="0" presId="urn:microsoft.com/office/officeart/2005/8/layout/cycle2"/>
    <dgm:cxn modelId="{0D9A480B-955E-4E26-95A9-C42A647BEEA7}" srcId="{EBD37FC2-8EB6-4F98-95B9-6F50A3D26CBB}" destId="{0C587391-A865-400B-A799-E80A0FA1D91D}" srcOrd="1" destOrd="0" parTransId="{BE324E46-69D3-42F3-A9E8-873F4D83DC62}" sibTransId="{9884C884-813E-4548-8FB0-5A22A56C3EB5}"/>
    <dgm:cxn modelId="{1AEE5FFF-7A52-4F68-BA94-BF1129AFB749}" type="presOf" srcId="{395DE4E5-F30D-4223-A936-E9D0DE255C22}" destId="{F714B644-0BDE-4625-870F-C01398D9311D}" srcOrd="0" destOrd="0" presId="urn:microsoft.com/office/officeart/2005/8/layout/cycle2"/>
    <dgm:cxn modelId="{0F2846B1-CD70-4679-858E-6F5A0A6601EB}" type="presParOf" srcId="{16A93871-C6D1-47AC-B483-739885813712}" destId="{7D835C4C-AFAC-4A5B-AA5E-0F974DD9E6A2}" srcOrd="0" destOrd="0" presId="urn:microsoft.com/office/officeart/2005/8/layout/cycle2"/>
    <dgm:cxn modelId="{0EFDA503-F5B7-4DE3-BD3E-FBEC0826583D}" type="presParOf" srcId="{16A93871-C6D1-47AC-B483-739885813712}" destId="{37BB5F93-DCE5-49B9-827A-EC534F2230D6}" srcOrd="1" destOrd="0" presId="urn:microsoft.com/office/officeart/2005/8/layout/cycle2"/>
    <dgm:cxn modelId="{1D2E1DD4-77A0-48A1-8188-01B53889CE79}" type="presParOf" srcId="{37BB5F93-DCE5-49B9-827A-EC534F2230D6}" destId="{DB33389B-67A9-429D-AE85-80DE7501F5EC}" srcOrd="0" destOrd="0" presId="urn:microsoft.com/office/officeart/2005/8/layout/cycle2"/>
    <dgm:cxn modelId="{26CF9888-805B-4499-8D38-3135D30BEDB4}" type="presParOf" srcId="{16A93871-C6D1-47AC-B483-739885813712}" destId="{EC867499-4328-425F-8EDE-1DF57AD31F8D}" srcOrd="2" destOrd="0" presId="urn:microsoft.com/office/officeart/2005/8/layout/cycle2"/>
    <dgm:cxn modelId="{389A5CEA-F885-4747-9F96-F4AFDFF5A148}" type="presParOf" srcId="{16A93871-C6D1-47AC-B483-739885813712}" destId="{DFCCB2E0-6043-42AF-9E25-B5B592A9BDED}" srcOrd="3" destOrd="0" presId="urn:microsoft.com/office/officeart/2005/8/layout/cycle2"/>
    <dgm:cxn modelId="{2F7FA51F-EC2D-4BD0-8B13-6EF5116CE807}" type="presParOf" srcId="{DFCCB2E0-6043-42AF-9E25-B5B592A9BDED}" destId="{B24242C2-5C10-4BDC-9A0A-B932A74A7A75}" srcOrd="0" destOrd="0" presId="urn:microsoft.com/office/officeart/2005/8/layout/cycle2"/>
    <dgm:cxn modelId="{97F59F1B-78D9-4995-BAA2-8024E40B02B4}" type="presParOf" srcId="{16A93871-C6D1-47AC-B483-739885813712}" destId="{36184295-D56D-4667-8A67-AD18C90E092C}" srcOrd="4" destOrd="0" presId="urn:microsoft.com/office/officeart/2005/8/layout/cycle2"/>
    <dgm:cxn modelId="{1518DAD1-823B-4DB0-ACD4-C4B9AD4D3868}" type="presParOf" srcId="{16A93871-C6D1-47AC-B483-739885813712}" destId="{F714B644-0BDE-4625-870F-C01398D9311D}" srcOrd="5" destOrd="0" presId="urn:microsoft.com/office/officeart/2005/8/layout/cycle2"/>
    <dgm:cxn modelId="{5DD3E9B1-B5F2-4833-8A12-DB7DEFE1A15D}" type="presParOf" srcId="{F714B644-0BDE-4625-870F-C01398D9311D}" destId="{25BC8983-F8B8-4CE8-B66B-269CDCC920EA}"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1F139-AB1D-4FE9-BF87-5FF37426794C}">
      <dsp:nvSpPr>
        <dsp:cNvPr id="0" name=""/>
        <dsp:cNvSpPr/>
      </dsp:nvSpPr>
      <dsp:spPr>
        <a:xfrm>
          <a:off x="3991983" y="1871939"/>
          <a:ext cx="2952973" cy="2952973"/>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2133600">
            <a:lnSpc>
              <a:spcPct val="90000"/>
            </a:lnSpc>
            <a:spcBef>
              <a:spcPct val="0"/>
            </a:spcBef>
            <a:spcAft>
              <a:spcPct val="35000"/>
            </a:spcAft>
          </a:pPr>
          <a:r>
            <a:rPr lang="en-US" sz="4800" kern="1200" dirty="0" smtClean="0"/>
            <a:t>Equity Policy Review</a:t>
          </a:r>
          <a:endParaRPr lang="en-US" sz="4800" kern="1200" dirty="0"/>
        </a:p>
      </dsp:txBody>
      <dsp:txXfrm>
        <a:off x="4424436" y="2304392"/>
        <a:ext cx="2088067" cy="2088067"/>
      </dsp:txXfrm>
    </dsp:sp>
    <dsp:sp modelId="{FA6A61EB-9B4C-40A1-9A60-7491B2319702}">
      <dsp:nvSpPr>
        <dsp:cNvPr id="0" name=""/>
        <dsp:cNvSpPr/>
      </dsp:nvSpPr>
      <dsp:spPr>
        <a:xfrm rot="12900000">
          <a:off x="2085495" y="1353778"/>
          <a:ext cx="2270570" cy="841597"/>
        </a:xfrm>
        <a:prstGeom prst="lef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8306AAA-EFF4-4F25-99C5-5E5F27182175}">
      <dsp:nvSpPr>
        <dsp:cNvPr id="0" name=""/>
        <dsp:cNvSpPr/>
      </dsp:nvSpPr>
      <dsp:spPr>
        <a:xfrm>
          <a:off x="888147" y="1274"/>
          <a:ext cx="2805325" cy="2244260"/>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kern="1200" dirty="0" smtClean="0"/>
            <a:t>2016 Diversity &amp; Equity Advisory </a:t>
          </a:r>
          <a:r>
            <a:rPr lang="en-US" sz="3400" kern="1200" dirty="0" err="1" smtClean="0"/>
            <a:t>Cmte</a:t>
          </a:r>
          <a:r>
            <a:rPr lang="en-US" sz="3400" kern="1200" dirty="0" smtClean="0"/>
            <a:t>. Report</a:t>
          </a:r>
          <a:endParaRPr lang="en-US" sz="3400" kern="1200" dirty="0"/>
        </a:p>
      </dsp:txBody>
      <dsp:txXfrm>
        <a:off x="953879" y="67006"/>
        <a:ext cx="2673861" cy="2112796"/>
      </dsp:txXfrm>
    </dsp:sp>
    <dsp:sp modelId="{03DD17B8-F949-4668-BAF4-3C5EF1131B70}">
      <dsp:nvSpPr>
        <dsp:cNvPr id="0" name=""/>
        <dsp:cNvSpPr/>
      </dsp:nvSpPr>
      <dsp:spPr>
        <a:xfrm rot="19500000">
          <a:off x="6580873" y="1353778"/>
          <a:ext cx="2270570" cy="841597"/>
        </a:xfrm>
        <a:prstGeom prst="leftArrow">
          <a:avLst>
            <a:gd name="adj1" fmla="val 60000"/>
            <a:gd name="adj2" fmla="val 5000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78D6F10-F360-4314-93A2-B7E4A184AB8E}">
      <dsp:nvSpPr>
        <dsp:cNvPr id="0" name=""/>
        <dsp:cNvSpPr/>
      </dsp:nvSpPr>
      <dsp:spPr>
        <a:xfrm>
          <a:off x="7243467" y="1274"/>
          <a:ext cx="2805325" cy="2244260"/>
        </a:xfrm>
        <a:prstGeom prst="roundRect">
          <a:avLst>
            <a:gd name="adj" fmla="val 1000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kern="1200" dirty="0" smtClean="0"/>
            <a:t>2017 ACPS Equity &amp; Access Initiative</a:t>
          </a:r>
          <a:endParaRPr lang="en-US" sz="3400" kern="1200" dirty="0"/>
        </a:p>
      </dsp:txBody>
      <dsp:txXfrm>
        <a:off x="7309199" y="67006"/>
        <a:ext cx="2673861" cy="21127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835C4C-AFAC-4A5B-AA5E-0F974DD9E6A2}">
      <dsp:nvSpPr>
        <dsp:cNvPr id="0" name=""/>
        <dsp:cNvSpPr/>
      </dsp:nvSpPr>
      <dsp:spPr>
        <a:xfrm>
          <a:off x="3069654" y="995"/>
          <a:ext cx="2771608" cy="277160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US" sz="3500" kern="1200" dirty="0" smtClean="0"/>
            <a:t>Applying Checklist to Policy</a:t>
          </a:r>
          <a:endParaRPr lang="en-US" sz="3500" kern="1200" dirty="0"/>
        </a:p>
      </dsp:txBody>
      <dsp:txXfrm>
        <a:off x="3475547" y="406888"/>
        <a:ext cx="1959822" cy="1959822"/>
      </dsp:txXfrm>
    </dsp:sp>
    <dsp:sp modelId="{37BB5F93-DCE5-49B9-827A-EC534F2230D6}">
      <dsp:nvSpPr>
        <dsp:cNvPr id="0" name=""/>
        <dsp:cNvSpPr/>
      </dsp:nvSpPr>
      <dsp:spPr>
        <a:xfrm rot="3600000">
          <a:off x="5116950" y="2705591"/>
          <a:ext cx="739889" cy="935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5172442" y="2796559"/>
        <a:ext cx="517922" cy="561251"/>
      </dsp:txXfrm>
    </dsp:sp>
    <dsp:sp modelId="{EC867499-4328-425F-8EDE-1DF57AD31F8D}">
      <dsp:nvSpPr>
        <dsp:cNvPr id="0" name=""/>
        <dsp:cNvSpPr/>
      </dsp:nvSpPr>
      <dsp:spPr>
        <a:xfrm>
          <a:off x="5153467" y="3610265"/>
          <a:ext cx="2771608" cy="2771608"/>
        </a:xfrm>
        <a:prstGeom prst="ellipse">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US" sz="3500" kern="1200" dirty="0" smtClean="0"/>
            <a:t>Revising Checklist and Policy</a:t>
          </a:r>
          <a:endParaRPr lang="en-US" sz="3500" kern="1200" dirty="0"/>
        </a:p>
      </dsp:txBody>
      <dsp:txXfrm>
        <a:off x="5559360" y="4016158"/>
        <a:ext cx="1959822" cy="1959822"/>
      </dsp:txXfrm>
    </dsp:sp>
    <dsp:sp modelId="{DFCCB2E0-6043-42AF-9E25-B5B592A9BDED}">
      <dsp:nvSpPr>
        <dsp:cNvPr id="0" name=""/>
        <dsp:cNvSpPr/>
      </dsp:nvSpPr>
      <dsp:spPr>
        <a:xfrm rot="10800000">
          <a:off x="4106454" y="4528361"/>
          <a:ext cx="739889" cy="935417"/>
        </a:xfrm>
        <a:prstGeom prst="rightArrow">
          <a:avLst>
            <a:gd name="adj1" fmla="val 60000"/>
            <a:gd name="adj2" fmla="val 50000"/>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rot="10800000">
        <a:off x="4328421" y="4715444"/>
        <a:ext cx="517922" cy="561251"/>
      </dsp:txXfrm>
    </dsp:sp>
    <dsp:sp modelId="{36184295-D56D-4667-8A67-AD18C90E092C}">
      <dsp:nvSpPr>
        <dsp:cNvPr id="0" name=""/>
        <dsp:cNvSpPr/>
      </dsp:nvSpPr>
      <dsp:spPr>
        <a:xfrm>
          <a:off x="985841" y="3610265"/>
          <a:ext cx="2771608" cy="2771608"/>
        </a:xfrm>
        <a:prstGeom prst="ellipse">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US" sz="3500" kern="1200" dirty="0" smtClean="0"/>
            <a:t>Getting Feedback</a:t>
          </a:r>
          <a:endParaRPr lang="en-US" sz="3500" kern="1200" dirty="0"/>
        </a:p>
      </dsp:txBody>
      <dsp:txXfrm>
        <a:off x="1391734" y="4016158"/>
        <a:ext cx="1959822" cy="1959822"/>
      </dsp:txXfrm>
    </dsp:sp>
    <dsp:sp modelId="{F714B644-0BDE-4625-870F-C01398D9311D}">
      <dsp:nvSpPr>
        <dsp:cNvPr id="0" name=""/>
        <dsp:cNvSpPr/>
      </dsp:nvSpPr>
      <dsp:spPr>
        <a:xfrm rot="18000000">
          <a:off x="3033137" y="2741860"/>
          <a:ext cx="739889" cy="935417"/>
        </a:xfrm>
        <a:prstGeom prst="rightArrow">
          <a:avLst>
            <a:gd name="adj1" fmla="val 60000"/>
            <a:gd name="adj2" fmla="val 5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3088629" y="3025058"/>
        <a:ext cx="517922" cy="561251"/>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C68C0A-792E-4CFB-8E8E-038B98F4A518}" type="datetimeFigureOut">
              <a:rPr lang="en-US" smtClean="0"/>
              <a:t>10/18/2018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7615B-CF8F-4FC8-A4C1-A3FD79E33F4C}" type="slidenum">
              <a:rPr lang="en-US" smtClean="0"/>
              <a:t>‹#›</a:t>
            </a:fld>
            <a:endParaRPr lang="en-US"/>
          </a:p>
        </p:txBody>
      </p:sp>
    </p:spTree>
    <p:extLst>
      <p:ext uri="{BB962C8B-B14F-4D97-AF65-F5344CB8AC3E}">
        <p14:creationId xmlns:p14="http://schemas.microsoft.com/office/powerpoint/2010/main" val="1215745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Source: https://greatlakesequity.org/resource/policy-equity-analysis-tool</a:t>
            </a:r>
          </a:p>
          <a:p>
            <a:endParaRPr lang="en-US" dirty="0"/>
          </a:p>
        </p:txBody>
      </p:sp>
      <p:sp>
        <p:nvSpPr>
          <p:cNvPr id="4" name="Slide Number Placeholder 3"/>
          <p:cNvSpPr>
            <a:spLocks noGrp="1"/>
          </p:cNvSpPr>
          <p:nvPr>
            <p:ph type="sldNum" sz="quarter" idx="10"/>
          </p:nvPr>
        </p:nvSpPr>
        <p:spPr/>
        <p:txBody>
          <a:bodyPr/>
          <a:lstStyle/>
          <a:p>
            <a:fld id="{2877615B-CF8F-4FC8-A4C1-A3FD79E33F4C}" type="slidenum">
              <a:rPr lang="en-US" smtClean="0"/>
              <a:t>3</a:t>
            </a:fld>
            <a:endParaRPr lang="en-US"/>
          </a:p>
        </p:txBody>
      </p:sp>
    </p:spTree>
    <p:extLst>
      <p:ext uri="{BB962C8B-B14F-4D97-AF65-F5344CB8AC3E}">
        <p14:creationId xmlns:p14="http://schemas.microsoft.com/office/powerpoint/2010/main" val="3067551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Preparing to engage in Critical Reflection To prepare for critical reflection on policies, consider the following key framing questions:</a:t>
            </a:r>
          </a:p>
          <a:p>
            <a:r>
              <a:rPr lang="en-US" dirty="0" smtClean="0"/>
              <a:t>1. What is the intent behind the policy being reviewed? </a:t>
            </a:r>
          </a:p>
          <a:p>
            <a:r>
              <a:rPr lang="en-US" dirty="0" smtClean="0"/>
              <a:t>•	What does the proposal seek to accomplish? Will it reduce disparities or discrimination?</a:t>
            </a:r>
          </a:p>
          <a:p>
            <a:r>
              <a:rPr lang="en-US" dirty="0" smtClean="0"/>
              <a:t>2. What social constructions does this policy embrace?</a:t>
            </a:r>
          </a:p>
          <a:p>
            <a:r>
              <a:rPr lang="en-US" dirty="0" smtClean="0"/>
              <a:t>•	How is an equity lens incorporated within the policy?- Include a definition of equity as a point of comparison</a:t>
            </a:r>
          </a:p>
          <a:p>
            <a:r>
              <a:rPr lang="en-US" dirty="0" smtClean="0"/>
              <a:t>3. Who benefits from the way things are and who does not? (Freire, 1998) </a:t>
            </a:r>
          </a:p>
          <a:p>
            <a:r>
              <a:rPr lang="en-US" dirty="0" smtClean="0"/>
              <a:t>•	Do documented disparities exist in this area?  What do the data say?</a:t>
            </a:r>
          </a:p>
          <a:p>
            <a:r>
              <a:rPr lang="en-US" dirty="0" smtClean="0"/>
              <a:t>•	Will the policy increase access and opportunity for communities of color? How?</a:t>
            </a:r>
          </a:p>
          <a:p>
            <a:r>
              <a:rPr lang="en-US" dirty="0" smtClean="0"/>
              <a:t>•	What adverse impacts or unintended consequences could result from this policy? Which racial/ethnic groups could be negatively affected? How could adverse impacts be prevented or minimized?</a:t>
            </a:r>
          </a:p>
          <a:p>
            <a:r>
              <a:rPr lang="en-US" dirty="0" smtClean="0"/>
              <a:t>•	What positive impacts on equality and inclusion, if any, could result from this proposal? Which racial/ethnic groups could benefit? Are there further ways to maximize equitable opportunities and impacts?</a:t>
            </a:r>
          </a:p>
          <a:p>
            <a:r>
              <a:rPr lang="en-US" dirty="0" smtClean="0"/>
              <a:t>4. What actions will redress the inequities we see in our policies? (</a:t>
            </a:r>
            <a:r>
              <a:rPr lang="en-US" dirty="0" err="1" smtClean="0"/>
              <a:t>Kozleski</a:t>
            </a:r>
            <a:r>
              <a:rPr lang="en-US" dirty="0" smtClean="0"/>
              <a:t> &amp; </a:t>
            </a:r>
            <a:r>
              <a:rPr lang="en-US" dirty="0" err="1" smtClean="0"/>
              <a:t>Waitoller</a:t>
            </a:r>
            <a:r>
              <a:rPr lang="en-US" dirty="0" smtClean="0"/>
              <a:t>, 2010)</a:t>
            </a:r>
          </a:p>
          <a:p>
            <a:r>
              <a:rPr lang="en-US" dirty="0" smtClean="0"/>
              <a:t>•	Are there changes that could be made to make the policy more equitable and inclusive?</a:t>
            </a:r>
          </a:p>
          <a:p>
            <a:r>
              <a:rPr lang="en-US" dirty="0" smtClean="0"/>
              <a:t>•	Does the policy explicitly account for potential racially disparate outcomes? If so, how? If not, how can it be incorporated?</a:t>
            </a:r>
          </a:p>
          <a:p>
            <a:r>
              <a:rPr lang="en-US" dirty="0" smtClean="0"/>
              <a:t>•	Will the policy have a positive impact on racial / ethnic equity, inclusion and full participation of all people (in the process, in implementation, in breadth of outreach and participation, in decision-making and culture of decision-making, etc.)?</a:t>
            </a:r>
          </a:p>
          <a:p>
            <a:r>
              <a:rPr lang="en-US" dirty="0" smtClean="0"/>
              <a:t>•	What are the mechanisms in place to ensure accountability (such as equity-focused benchmarks or indicators)?</a:t>
            </a:r>
          </a:p>
          <a:p>
            <a:endParaRPr lang="en-US" dirty="0"/>
          </a:p>
        </p:txBody>
      </p:sp>
      <p:sp>
        <p:nvSpPr>
          <p:cNvPr id="4" name="Slide Number Placeholder 3"/>
          <p:cNvSpPr>
            <a:spLocks noGrp="1"/>
          </p:cNvSpPr>
          <p:nvPr>
            <p:ph type="sldNum" sz="quarter" idx="10"/>
          </p:nvPr>
        </p:nvSpPr>
        <p:spPr/>
        <p:txBody>
          <a:bodyPr/>
          <a:lstStyle/>
          <a:p>
            <a:fld id="{2877615B-CF8F-4FC8-A4C1-A3FD79E33F4C}" type="slidenum">
              <a:rPr lang="en-US" smtClean="0"/>
              <a:t>5</a:t>
            </a:fld>
            <a:endParaRPr lang="en-US"/>
          </a:p>
        </p:txBody>
      </p:sp>
    </p:spTree>
    <p:extLst>
      <p:ext uri="{BB962C8B-B14F-4D97-AF65-F5344CB8AC3E}">
        <p14:creationId xmlns:p14="http://schemas.microsoft.com/office/powerpoint/2010/main" val="70068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Iterative Process</a:t>
            </a:r>
            <a:endParaRPr lang="en-US" dirty="0"/>
          </a:p>
        </p:txBody>
      </p:sp>
      <p:sp>
        <p:nvSpPr>
          <p:cNvPr id="4" name="Slide Number Placeholder 3"/>
          <p:cNvSpPr>
            <a:spLocks noGrp="1"/>
          </p:cNvSpPr>
          <p:nvPr>
            <p:ph type="sldNum" sz="quarter" idx="10"/>
          </p:nvPr>
        </p:nvSpPr>
        <p:spPr/>
        <p:txBody>
          <a:bodyPr/>
          <a:lstStyle/>
          <a:p>
            <a:fld id="{2877615B-CF8F-4FC8-A4C1-A3FD79E33F4C}" type="slidenum">
              <a:rPr lang="en-US" smtClean="0"/>
              <a:t>8</a:t>
            </a:fld>
            <a:endParaRPr lang="en-US"/>
          </a:p>
        </p:txBody>
      </p:sp>
    </p:spTree>
    <p:extLst>
      <p:ext uri="{BB962C8B-B14F-4D97-AF65-F5344CB8AC3E}">
        <p14:creationId xmlns:p14="http://schemas.microsoft.com/office/powerpoint/2010/main" val="1440938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77615B-CF8F-4FC8-A4C1-A3FD79E33F4C}" type="slidenum">
              <a:rPr lang="en-US" smtClean="0"/>
              <a:t>9</a:t>
            </a:fld>
            <a:endParaRPr lang="en-US"/>
          </a:p>
        </p:txBody>
      </p:sp>
    </p:spTree>
    <p:extLst>
      <p:ext uri="{BB962C8B-B14F-4D97-AF65-F5344CB8AC3E}">
        <p14:creationId xmlns:p14="http://schemas.microsoft.com/office/powerpoint/2010/main" val="401114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479A9C0-3D1C-42D2-9F14-9EDF66F3B119}"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68705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79A9C0-3D1C-42D2-9F14-9EDF66F3B119}"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4220740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79A9C0-3D1C-42D2-9F14-9EDF66F3B119}"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245086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79A9C0-3D1C-42D2-9F14-9EDF66F3B119}"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3052188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79A9C0-3D1C-42D2-9F14-9EDF66F3B119}"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756694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79A9C0-3D1C-42D2-9F14-9EDF66F3B119}" type="datetimeFigureOut">
              <a:rPr lang="en-US" smtClean="0"/>
              <a:t>10/18/2018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196309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79A9C0-3D1C-42D2-9F14-9EDF66F3B119}" type="datetimeFigureOut">
              <a:rPr lang="en-US" smtClean="0"/>
              <a:t>10/18/2018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237266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79A9C0-3D1C-42D2-9F14-9EDF66F3B119}" type="datetimeFigureOut">
              <a:rPr lang="en-US" smtClean="0"/>
              <a:t>10/18/2018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498855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79A9C0-3D1C-42D2-9F14-9EDF66F3B119}" type="datetimeFigureOut">
              <a:rPr lang="en-US" smtClean="0"/>
              <a:t>10/18/2018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4237378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479A9C0-3D1C-42D2-9F14-9EDF66F3B119}" type="datetimeFigureOut">
              <a:rPr lang="en-US" smtClean="0"/>
              <a:t>10/18/2018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936277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479A9C0-3D1C-42D2-9F14-9EDF66F3B119}" type="datetimeFigureOut">
              <a:rPr lang="en-US" smtClean="0"/>
              <a:t>10/18/2018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D0B6A9-0DA5-4412-9626-82B8B7AF19EB}" type="slidenum">
              <a:rPr lang="en-US" smtClean="0"/>
              <a:t>‹#›</a:t>
            </a:fld>
            <a:endParaRPr lang="en-US"/>
          </a:p>
        </p:txBody>
      </p:sp>
    </p:spTree>
    <p:extLst>
      <p:ext uri="{BB962C8B-B14F-4D97-AF65-F5344CB8AC3E}">
        <p14:creationId xmlns:p14="http://schemas.microsoft.com/office/powerpoint/2010/main" val="1677664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9A9C0-3D1C-42D2-9F14-9EDF66F3B119}" type="datetimeFigureOut">
              <a:rPr lang="en-US" smtClean="0"/>
              <a:t>10/18/2018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D0B6A9-0DA5-4412-9626-82B8B7AF19EB}" type="slidenum">
              <a:rPr lang="en-US" smtClean="0"/>
              <a:t>‹#›</a:t>
            </a:fld>
            <a:endParaRPr lang="en-US"/>
          </a:p>
        </p:txBody>
      </p:sp>
    </p:spTree>
    <p:extLst>
      <p:ext uri="{BB962C8B-B14F-4D97-AF65-F5344CB8AC3E}">
        <p14:creationId xmlns:p14="http://schemas.microsoft.com/office/powerpoint/2010/main" val="251127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400" dirty="0"/>
              <a:t>Proposed Revision of Community Involvement in Community Relations Policy KC and Equity Policy Review Checklist</a:t>
            </a:r>
          </a:p>
        </p:txBody>
      </p:sp>
      <p:sp>
        <p:nvSpPr>
          <p:cNvPr id="3" name="Subtitle 2"/>
          <p:cNvSpPr>
            <a:spLocks noGrp="1"/>
          </p:cNvSpPr>
          <p:nvPr>
            <p:ph type="subTitle" idx="1"/>
          </p:nvPr>
        </p:nvSpPr>
        <p:spPr/>
        <p:txBody>
          <a:bodyPr/>
          <a:lstStyle/>
          <a:p>
            <a:r>
              <a:rPr lang="en-US" dirty="0" smtClean="0"/>
              <a:t>Joanna Williams, Bernard Hairston, &amp; </a:t>
            </a:r>
            <a:r>
              <a:rPr lang="en-US" dirty="0" err="1" smtClean="0"/>
              <a:t>Kimalee</a:t>
            </a:r>
            <a:r>
              <a:rPr lang="en-US" dirty="0" smtClean="0"/>
              <a:t> Dickerson</a:t>
            </a:r>
          </a:p>
          <a:p>
            <a:r>
              <a:rPr lang="en-US" dirty="0" smtClean="0"/>
              <a:t>October 11, 2018</a:t>
            </a:r>
            <a:endParaRPr lang="en-US" dirty="0"/>
          </a:p>
        </p:txBody>
      </p:sp>
    </p:spTree>
    <p:extLst>
      <p:ext uri="{BB962C8B-B14F-4D97-AF65-F5344CB8AC3E}">
        <p14:creationId xmlns:p14="http://schemas.microsoft.com/office/powerpoint/2010/main" val="4237822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Application to ACPS Policy</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802312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2719" y="951890"/>
            <a:ext cx="11686561" cy="4954220"/>
          </a:xfrm>
          <a:prstGeom prst="rect">
            <a:avLst/>
          </a:prstGeom>
        </p:spPr>
      </p:pic>
    </p:spTree>
    <p:extLst>
      <p:ext uri="{BB962C8B-B14F-4D97-AF65-F5344CB8AC3E}">
        <p14:creationId xmlns:p14="http://schemas.microsoft.com/office/powerpoint/2010/main" val="161436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3530" y="837562"/>
            <a:ext cx="11584939" cy="5182876"/>
          </a:xfrm>
          <a:prstGeom prst="rect">
            <a:avLst/>
          </a:prstGeom>
        </p:spPr>
      </p:pic>
    </p:spTree>
    <p:extLst>
      <p:ext uri="{BB962C8B-B14F-4D97-AF65-F5344CB8AC3E}">
        <p14:creationId xmlns:p14="http://schemas.microsoft.com/office/powerpoint/2010/main" val="24949198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3530" y="837562"/>
            <a:ext cx="11584939" cy="5182876"/>
          </a:xfrm>
          <a:prstGeom prst="rect">
            <a:avLst/>
          </a:prstGeom>
        </p:spPr>
      </p:pic>
      <p:sp>
        <p:nvSpPr>
          <p:cNvPr id="3" name="Rounded Rectangle 2"/>
          <p:cNvSpPr/>
          <p:nvPr/>
        </p:nvSpPr>
        <p:spPr>
          <a:xfrm>
            <a:off x="340659" y="2994212"/>
            <a:ext cx="11349317" cy="322729"/>
          </a:xfrm>
          <a:prstGeom prst="roundRect">
            <a:avLst/>
          </a:prstGeom>
          <a:solidFill>
            <a:schemeClr val="accent4">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9260541" y="2671482"/>
            <a:ext cx="2429435" cy="322730"/>
          </a:xfrm>
          <a:prstGeom prst="roundRect">
            <a:avLst/>
          </a:prstGeom>
          <a:solidFill>
            <a:schemeClr val="accent4">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340659" y="3316941"/>
            <a:ext cx="2429435" cy="322730"/>
          </a:xfrm>
          <a:prstGeom prst="roundRect">
            <a:avLst/>
          </a:prstGeom>
          <a:solidFill>
            <a:schemeClr val="accent4">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stretch>
            <a:fillRect/>
          </a:stretch>
        </p:blipFill>
        <p:spPr>
          <a:xfrm>
            <a:off x="2197837" y="519953"/>
            <a:ext cx="7856394" cy="5862918"/>
          </a:xfrm>
          <a:prstGeom prst="rect">
            <a:avLst/>
          </a:prstGeom>
        </p:spPr>
      </p:pic>
      <p:sp>
        <p:nvSpPr>
          <p:cNvPr id="7" name="Multiply 6"/>
          <p:cNvSpPr/>
          <p:nvPr/>
        </p:nvSpPr>
        <p:spPr>
          <a:xfrm>
            <a:off x="5576047" y="1972235"/>
            <a:ext cx="502024" cy="44823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ultiply 7"/>
          <p:cNvSpPr/>
          <p:nvPr/>
        </p:nvSpPr>
        <p:spPr>
          <a:xfrm>
            <a:off x="6126034" y="1243535"/>
            <a:ext cx="502024" cy="44823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ultiply 9"/>
          <p:cNvSpPr/>
          <p:nvPr/>
        </p:nvSpPr>
        <p:spPr>
          <a:xfrm>
            <a:off x="6215681" y="4050125"/>
            <a:ext cx="502024" cy="44823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ultiply 10"/>
          <p:cNvSpPr/>
          <p:nvPr/>
        </p:nvSpPr>
        <p:spPr>
          <a:xfrm>
            <a:off x="5513293" y="4867835"/>
            <a:ext cx="502024" cy="448235"/>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332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9208" y="799452"/>
            <a:ext cx="10873583" cy="5259095"/>
          </a:xfrm>
          <a:prstGeom prst="rect">
            <a:avLst/>
          </a:prstGeom>
        </p:spPr>
      </p:pic>
    </p:spTree>
    <p:extLst>
      <p:ext uri="{BB962C8B-B14F-4D97-AF65-F5344CB8AC3E}">
        <p14:creationId xmlns:p14="http://schemas.microsoft.com/office/powerpoint/2010/main" val="3944740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60831" y="227812"/>
            <a:ext cx="10670338" cy="6402376"/>
          </a:xfrm>
          <a:prstGeom prst="rect">
            <a:avLst/>
          </a:prstGeom>
        </p:spPr>
      </p:pic>
    </p:spTree>
    <p:extLst>
      <p:ext uri="{BB962C8B-B14F-4D97-AF65-F5344CB8AC3E}">
        <p14:creationId xmlns:p14="http://schemas.microsoft.com/office/powerpoint/2010/main" val="2059575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Benefits of Equity Checklist Tool</a:t>
            </a:r>
          </a:p>
          <a:p>
            <a:pPr lvl="1"/>
            <a:r>
              <a:rPr lang="en-US" dirty="0" smtClean="0"/>
              <a:t>Centers equity lens in creating, reviewing, and revising policy</a:t>
            </a:r>
          </a:p>
          <a:p>
            <a:pPr lvl="1"/>
            <a:r>
              <a:rPr lang="en-US" dirty="0" smtClean="0"/>
              <a:t>Brings attention to potential unintended consequences</a:t>
            </a:r>
          </a:p>
          <a:p>
            <a:pPr lvl="1"/>
            <a:r>
              <a:rPr lang="en-US" dirty="0" smtClean="0"/>
              <a:t>Pushes for accountability</a:t>
            </a:r>
          </a:p>
          <a:p>
            <a:pPr lvl="1"/>
            <a:endParaRPr lang="en-US" dirty="0"/>
          </a:p>
          <a:p>
            <a:r>
              <a:rPr lang="en-US" dirty="0" smtClean="0"/>
              <a:t>Limitations</a:t>
            </a:r>
          </a:p>
          <a:p>
            <a:pPr lvl="1"/>
            <a:r>
              <a:rPr lang="en-US" dirty="0" smtClean="0"/>
              <a:t>Equity Checklist is a tool for reviewing </a:t>
            </a:r>
            <a:r>
              <a:rPr lang="en-US" i="1" dirty="0" smtClean="0"/>
              <a:t>written</a:t>
            </a:r>
            <a:r>
              <a:rPr lang="en-US" dirty="0" smtClean="0"/>
              <a:t> policies; does not guarantee equitable </a:t>
            </a:r>
            <a:r>
              <a:rPr lang="en-US" i="1" dirty="0" smtClean="0"/>
              <a:t>implementation</a:t>
            </a:r>
            <a:r>
              <a:rPr lang="en-US" dirty="0" smtClean="0"/>
              <a:t> of policies</a:t>
            </a:r>
          </a:p>
          <a:p>
            <a:pPr lvl="1"/>
            <a:r>
              <a:rPr lang="en-US" dirty="0" smtClean="0"/>
              <a:t>Not a stand-in for legal issues; policies must still adhere to legal guidelines</a:t>
            </a:r>
          </a:p>
          <a:p>
            <a:pPr lvl="1"/>
            <a:r>
              <a:rPr lang="en-US" dirty="0" smtClean="0"/>
              <a:t>Limited utility without follow-up on accountability</a:t>
            </a:r>
            <a:endParaRPr lang="en-US" dirty="0"/>
          </a:p>
        </p:txBody>
      </p:sp>
    </p:spTree>
    <p:extLst>
      <p:ext uri="{BB962C8B-B14F-4D97-AF65-F5344CB8AC3E}">
        <p14:creationId xmlns:p14="http://schemas.microsoft.com/office/powerpoint/2010/main" val="3929961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54626178"/>
              </p:ext>
            </p:extLst>
          </p:nvPr>
        </p:nvGraphicFramePr>
        <p:xfrm>
          <a:off x="681319" y="1825624"/>
          <a:ext cx="10936940" cy="4826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28408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7" name="Content Placeholder 6"/>
          <p:cNvSpPr>
            <a:spLocks noGrp="1"/>
          </p:cNvSpPr>
          <p:nvPr>
            <p:ph idx="1"/>
          </p:nvPr>
        </p:nvSpPr>
        <p:spPr/>
        <p:txBody>
          <a:bodyPr>
            <a:normAutofit/>
          </a:bodyPr>
          <a:lstStyle/>
          <a:p>
            <a:r>
              <a:rPr lang="en-US" sz="3600" b="1" dirty="0" smtClean="0"/>
              <a:t>Critical Reflection </a:t>
            </a:r>
            <a:r>
              <a:rPr lang="en-US" sz="3600" dirty="0" smtClean="0"/>
              <a:t>on policy</a:t>
            </a:r>
          </a:p>
          <a:p>
            <a:pPr marL="457200" lvl="1" indent="0">
              <a:buNone/>
            </a:pPr>
            <a:r>
              <a:rPr lang="en-US" sz="3200" dirty="0" smtClean="0"/>
              <a:t>“To </a:t>
            </a:r>
            <a:r>
              <a:rPr lang="en-US" sz="3200" dirty="0"/>
              <a:t>engage in critical reflection is to question the logic and/or assumptions underlying particular ideas, arguments, or social constructions. In the context of schools, this type of reflection often leads individuals to question and act on policies that create or maintain unequal power relations among specific </a:t>
            </a:r>
            <a:r>
              <a:rPr lang="en-US" sz="3200" dirty="0" smtClean="0"/>
              <a:t>groups” –Great Lakes Equity Center</a:t>
            </a:r>
            <a:endParaRPr lang="en-US" sz="3200" dirty="0"/>
          </a:p>
        </p:txBody>
      </p:sp>
    </p:spTree>
    <p:extLst>
      <p:ext uri="{BB962C8B-B14F-4D97-AF65-F5344CB8AC3E}">
        <p14:creationId xmlns:p14="http://schemas.microsoft.com/office/powerpoint/2010/main" val="30014723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&amp; Timeline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79074825"/>
              </p:ext>
            </p:extLst>
          </p:nvPr>
        </p:nvGraphicFramePr>
        <p:xfrm>
          <a:off x="838199" y="1825625"/>
          <a:ext cx="10959353" cy="4846320"/>
        </p:xfrm>
        <a:graphic>
          <a:graphicData uri="http://schemas.openxmlformats.org/drawingml/2006/table">
            <a:tbl>
              <a:tblPr firstRow="1" bandRow="1">
                <a:tableStyleId>{5C22544A-7EE6-4342-B048-85BDC9FD1C3A}</a:tableStyleId>
              </a:tblPr>
              <a:tblGrid>
                <a:gridCol w="2751517">
                  <a:extLst>
                    <a:ext uri="{9D8B030D-6E8A-4147-A177-3AD203B41FA5}">
                      <a16:colId xmlns:a16="http://schemas.microsoft.com/office/drawing/2014/main" val="1270709802"/>
                    </a:ext>
                  </a:extLst>
                </a:gridCol>
                <a:gridCol w="4554718">
                  <a:extLst>
                    <a:ext uri="{9D8B030D-6E8A-4147-A177-3AD203B41FA5}">
                      <a16:colId xmlns:a16="http://schemas.microsoft.com/office/drawing/2014/main" val="1427800332"/>
                    </a:ext>
                  </a:extLst>
                </a:gridCol>
                <a:gridCol w="3653118">
                  <a:extLst>
                    <a:ext uri="{9D8B030D-6E8A-4147-A177-3AD203B41FA5}">
                      <a16:colId xmlns:a16="http://schemas.microsoft.com/office/drawing/2014/main" val="608185553"/>
                    </a:ext>
                  </a:extLst>
                </a:gridCol>
              </a:tblGrid>
              <a:tr h="370840">
                <a:tc>
                  <a:txBody>
                    <a:bodyPr/>
                    <a:lstStyle/>
                    <a:p>
                      <a:r>
                        <a:rPr lang="en-US" sz="2400" dirty="0" smtClean="0"/>
                        <a:t>When</a:t>
                      </a:r>
                      <a:endParaRPr lang="en-US" sz="2400" dirty="0"/>
                    </a:p>
                  </a:txBody>
                  <a:tcPr/>
                </a:tc>
                <a:tc>
                  <a:txBody>
                    <a:bodyPr/>
                    <a:lstStyle/>
                    <a:p>
                      <a:r>
                        <a:rPr lang="en-US" sz="2400" dirty="0" smtClean="0"/>
                        <a:t>What</a:t>
                      </a:r>
                      <a:endParaRPr lang="en-US" sz="2400" dirty="0"/>
                    </a:p>
                  </a:txBody>
                  <a:tcPr/>
                </a:tc>
                <a:tc>
                  <a:txBody>
                    <a:bodyPr/>
                    <a:lstStyle/>
                    <a:p>
                      <a:r>
                        <a:rPr lang="en-US" sz="2400" dirty="0" smtClean="0"/>
                        <a:t>Who</a:t>
                      </a:r>
                      <a:endParaRPr lang="en-US" sz="2400" dirty="0"/>
                    </a:p>
                  </a:txBody>
                  <a:tcPr/>
                </a:tc>
                <a:extLst>
                  <a:ext uri="{0D108BD9-81ED-4DB2-BD59-A6C34878D82A}">
                    <a16:rowId xmlns:a16="http://schemas.microsoft.com/office/drawing/2014/main" val="808011739"/>
                  </a:ext>
                </a:extLst>
              </a:tr>
              <a:tr h="370840">
                <a:tc>
                  <a:txBody>
                    <a:bodyPr/>
                    <a:lstStyle/>
                    <a:p>
                      <a:r>
                        <a:rPr lang="en-US" sz="2400" b="1" dirty="0" smtClean="0"/>
                        <a:t>August 2017</a:t>
                      </a:r>
                      <a:endParaRPr lang="en-US" sz="2400" b="1" dirty="0"/>
                    </a:p>
                  </a:txBody>
                  <a:tcPr/>
                </a:tc>
                <a:tc>
                  <a:txBody>
                    <a:bodyPr/>
                    <a:lstStyle/>
                    <a:p>
                      <a:r>
                        <a:rPr lang="en-US" sz="2400" dirty="0" smtClean="0"/>
                        <a:t>Initial draft of tool</a:t>
                      </a:r>
                      <a:endParaRPr lang="en-US" sz="2400" dirty="0"/>
                    </a:p>
                  </a:txBody>
                  <a:tcPr/>
                </a:tc>
                <a:tc>
                  <a:txBody>
                    <a:bodyPr/>
                    <a:lstStyle/>
                    <a:p>
                      <a:r>
                        <a:rPr lang="en-US" sz="2400" dirty="0" err="1" smtClean="0"/>
                        <a:t>Kimalee</a:t>
                      </a:r>
                      <a:r>
                        <a:rPr lang="en-US" sz="2400" baseline="0" dirty="0" smtClean="0"/>
                        <a:t> Dickerson, Bernard Hairston, Joanna Williams</a:t>
                      </a:r>
                      <a:endParaRPr lang="en-US" sz="2400" dirty="0"/>
                    </a:p>
                  </a:txBody>
                  <a:tcPr/>
                </a:tc>
                <a:extLst>
                  <a:ext uri="{0D108BD9-81ED-4DB2-BD59-A6C34878D82A}">
                    <a16:rowId xmlns:a16="http://schemas.microsoft.com/office/drawing/2014/main" val="1868434063"/>
                  </a:ext>
                </a:extLst>
              </a:tr>
              <a:tr h="370840">
                <a:tc>
                  <a:txBody>
                    <a:bodyPr/>
                    <a:lstStyle/>
                    <a:p>
                      <a:r>
                        <a:rPr lang="en-US" sz="2400" b="1" dirty="0" smtClean="0"/>
                        <a:t>Fall</a:t>
                      </a:r>
                      <a:r>
                        <a:rPr lang="en-US" sz="2400" b="1" baseline="0" dirty="0" smtClean="0"/>
                        <a:t> </a:t>
                      </a:r>
                      <a:r>
                        <a:rPr lang="en-US" sz="2400" b="1" dirty="0" smtClean="0"/>
                        <a:t>2017</a:t>
                      </a:r>
                      <a:endParaRPr lang="en-US" sz="2400" b="1" dirty="0"/>
                    </a:p>
                  </a:txBody>
                  <a:tcPr/>
                </a:tc>
                <a:tc>
                  <a:txBody>
                    <a:bodyPr/>
                    <a:lstStyle/>
                    <a:p>
                      <a:r>
                        <a:rPr lang="en-US" sz="2400" dirty="0" smtClean="0"/>
                        <a:t>Revision and initial testing;</a:t>
                      </a:r>
                      <a:r>
                        <a:rPr lang="en-US" sz="2400" baseline="0" dirty="0" smtClean="0"/>
                        <a:t> Applied to “Community Involvement in Decision-Making” Policy</a:t>
                      </a:r>
                      <a:endParaRPr lang="en-US" sz="2400" dirty="0"/>
                    </a:p>
                  </a:txBody>
                  <a:tcPr/>
                </a:tc>
                <a:tc>
                  <a:txBody>
                    <a:bodyPr/>
                    <a:lstStyle/>
                    <a:p>
                      <a:r>
                        <a:rPr lang="en-US" sz="2400" dirty="0" smtClean="0"/>
                        <a:t>Dickerson, Hairston, Williams and Matt Haas, Patrick McLaughlin</a:t>
                      </a:r>
                      <a:endParaRPr lang="en-US" sz="2400" dirty="0"/>
                    </a:p>
                  </a:txBody>
                  <a:tcPr/>
                </a:tc>
                <a:extLst>
                  <a:ext uri="{0D108BD9-81ED-4DB2-BD59-A6C34878D82A}">
                    <a16:rowId xmlns:a16="http://schemas.microsoft.com/office/drawing/2014/main" val="2148763683"/>
                  </a:ext>
                </a:extLst>
              </a:tr>
              <a:tr h="370840">
                <a:tc>
                  <a:txBody>
                    <a:bodyPr/>
                    <a:lstStyle/>
                    <a:p>
                      <a:r>
                        <a:rPr lang="en-US" sz="2400" b="1" dirty="0" smtClean="0"/>
                        <a:t>Spring 2018</a:t>
                      </a:r>
                      <a:endParaRPr lang="en-US" sz="2400" b="1" dirty="0"/>
                    </a:p>
                  </a:txBody>
                  <a:tcPr/>
                </a:tc>
                <a:tc>
                  <a:txBody>
                    <a:bodyPr/>
                    <a:lstStyle/>
                    <a:p>
                      <a:r>
                        <a:rPr lang="en-US" sz="2400" dirty="0" smtClean="0"/>
                        <a:t>Presentation of tool to</a:t>
                      </a:r>
                      <a:r>
                        <a:rPr lang="en-US" sz="2400" baseline="0" dirty="0" smtClean="0"/>
                        <a:t> ACPS Diversity and Equity Advisory Committee (DEAC)</a:t>
                      </a:r>
                      <a:endParaRPr lang="en-US" sz="2400" dirty="0"/>
                    </a:p>
                  </a:txBody>
                  <a:tcPr/>
                </a:tc>
                <a:tc>
                  <a:txBody>
                    <a:bodyPr/>
                    <a:lstStyle/>
                    <a:p>
                      <a:r>
                        <a:rPr lang="en-US" sz="2400" dirty="0" smtClean="0"/>
                        <a:t>DEAC</a:t>
                      </a:r>
                      <a:endParaRPr lang="en-US" sz="2400" dirty="0"/>
                    </a:p>
                  </a:txBody>
                  <a:tcPr/>
                </a:tc>
                <a:extLst>
                  <a:ext uri="{0D108BD9-81ED-4DB2-BD59-A6C34878D82A}">
                    <a16:rowId xmlns:a16="http://schemas.microsoft.com/office/drawing/2014/main" val="3790573847"/>
                  </a:ext>
                </a:extLst>
              </a:tr>
              <a:tr h="370840">
                <a:tc>
                  <a:txBody>
                    <a:bodyPr/>
                    <a:lstStyle/>
                    <a:p>
                      <a:r>
                        <a:rPr lang="en-US" sz="2400" b="1" dirty="0" smtClean="0"/>
                        <a:t>August-September</a:t>
                      </a:r>
                      <a:r>
                        <a:rPr lang="en-US" sz="2400" b="1" baseline="0" dirty="0" smtClean="0"/>
                        <a:t> 2018</a:t>
                      </a:r>
                      <a:endParaRPr lang="en-US" sz="2400" b="1" dirty="0"/>
                    </a:p>
                  </a:txBody>
                  <a:tcPr/>
                </a:tc>
                <a:tc>
                  <a:txBody>
                    <a:bodyPr/>
                    <a:lstStyle/>
                    <a:p>
                      <a:r>
                        <a:rPr lang="en-US" sz="2400" dirty="0" smtClean="0"/>
                        <a:t>Final revisions to tool and to policy; Sharing tool with additional ACPS staff</a:t>
                      </a:r>
                      <a:endParaRPr lang="en-US" sz="2400" dirty="0"/>
                    </a:p>
                  </a:txBody>
                  <a:tcPr/>
                </a:tc>
                <a:tc>
                  <a:txBody>
                    <a:bodyPr/>
                    <a:lstStyle/>
                    <a:p>
                      <a:r>
                        <a:rPr lang="en-US" sz="2400" dirty="0" smtClean="0"/>
                        <a:t>Dickerson, Hairston, Williams</a:t>
                      </a:r>
                      <a:endParaRPr lang="en-US" sz="2400" dirty="0"/>
                    </a:p>
                  </a:txBody>
                  <a:tcPr/>
                </a:tc>
                <a:extLst>
                  <a:ext uri="{0D108BD9-81ED-4DB2-BD59-A6C34878D82A}">
                    <a16:rowId xmlns:a16="http://schemas.microsoft.com/office/drawing/2014/main" val="1711407116"/>
                  </a:ext>
                </a:extLst>
              </a:tr>
            </a:tbl>
          </a:graphicData>
        </a:graphic>
      </p:graphicFrame>
    </p:spTree>
    <p:extLst>
      <p:ext uri="{BB962C8B-B14F-4D97-AF65-F5344CB8AC3E}">
        <p14:creationId xmlns:p14="http://schemas.microsoft.com/office/powerpoint/2010/main" val="4089772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Drafting Informed by Existing Models of Equity-Based Policy Review</a:t>
            </a:r>
            <a:endParaRPr lang="en-US" dirty="0"/>
          </a:p>
        </p:txBody>
      </p:sp>
      <p:sp>
        <p:nvSpPr>
          <p:cNvPr id="3" name="Content Placeholder 2"/>
          <p:cNvSpPr>
            <a:spLocks noGrp="1"/>
          </p:cNvSpPr>
          <p:nvPr>
            <p:ph idx="1"/>
          </p:nvPr>
        </p:nvSpPr>
        <p:spPr/>
        <p:txBody>
          <a:bodyPr/>
          <a:lstStyle/>
          <a:p>
            <a:r>
              <a:rPr lang="en-US" dirty="0"/>
              <a:t>What is the intent behind the policy being reviewed? </a:t>
            </a:r>
            <a:endParaRPr lang="en-US" dirty="0" smtClean="0"/>
          </a:p>
          <a:p>
            <a:r>
              <a:rPr lang="en-US" dirty="0"/>
              <a:t>What social constructions does this policy embrace?</a:t>
            </a:r>
          </a:p>
          <a:p>
            <a:r>
              <a:rPr lang="en-US" dirty="0"/>
              <a:t>Who benefits from the way things are and who does not? (Freire, 1998) </a:t>
            </a:r>
            <a:endParaRPr lang="en-US" dirty="0" smtClean="0"/>
          </a:p>
          <a:p>
            <a:r>
              <a:rPr lang="en-US" dirty="0"/>
              <a:t>What actions will redress the inequities we see in our policies? (</a:t>
            </a:r>
            <a:r>
              <a:rPr lang="en-US" dirty="0" err="1"/>
              <a:t>Kozleski</a:t>
            </a:r>
            <a:r>
              <a:rPr lang="en-US" dirty="0"/>
              <a:t> &amp; </a:t>
            </a:r>
            <a:r>
              <a:rPr lang="en-US" dirty="0" err="1"/>
              <a:t>Waitoller</a:t>
            </a:r>
            <a:r>
              <a:rPr lang="en-US" dirty="0"/>
              <a:t>, 2010)</a:t>
            </a:r>
          </a:p>
          <a:p>
            <a:r>
              <a:rPr lang="en-US" dirty="0"/>
              <a:t>Does the policy allow for the review of societal inequalities?</a:t>
            </a:r>
          </a:p>
          <a:p>
            <a:pPr marL="0" indent="0">
              <a:buNone/>
            </a:pPr>
            <a:endParaRPr lang="en-US" dirty="0"/>
          </a:p>
        </p:txBody>
      </p:sp>
    </p:spTree>
    <p:extLst>
      <p:ext uri="{BB962C8B-B14F-4D97-AF65-F5344CB8AC3E}">
        <p14:creationId xmlns:p14="http://schemas.microsoft.com/office/powerpoint/2010/main" val="3866047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Questions Revised with a Focus on Equity and ACPS Context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1. Will the policy have a positive impact on equity, inclusion and full participation of all people? </a:t>
            </a:r>
          </a:p>
          <a:p>
            <a:pPr marL="0" indent="0">
              <a:buNone/>
            </a:pPr>
            <a:r>
              <a:rPr lang="en-US" dirty="0" smtClean="0"/>
              <a:t>2. Could adverse impacts or unintended consequences result from this policy? (How?)</a:t>
            </a:r>
          </a:p>
          <a:p>
            <a:pPr marL="0" indent="0">
              <a:buNone/>
            </a:pPr>
            <a:r>
              <a:rPr lang="en-US" dirty="0" smtClean="0"/>
              <a:t>3. Which groups could be negatively affected?</a:t>
            </a:r>
          </a:p>
          <a:p>
            <a:pPr marL="0" indent="0">
              <a:buNone/>
            </a:pPr>
            <a:r>
              <a:rPr lang="en-US" dirty="0" smtClean="0"/>
              <a:t>4. Could positive impacts on equality and inclusion result from this proposal?</a:t>
            </a:r>
          </a:p>
          <a:p>
            <a:pPr marL="0" indent="0">
              <a:buNone/>
            </a:pPr>
            <a:r>
              <a:rPr lang="en-US" dirty="0" smtClean="0"/>
              <a:t>5. Are there changes that could be made to make the policy more equitable and inclusive?</a:t>
            </a:r>
          </a:p>
          <a:p>
            <a:pPr marL="0" indent="0">
              <a:buNone/>
            </a:pPr>
            <a:r>
              <a:rPr lang="en-US" dirty="0" smtClean="0"/>
              <a:t>6. Could adverse impacts be prevented or minimized?</a:t>
            </a:r>
          </a:p>
          <a:p>
            <a:pPr marL="0" indent="0">
              <a:buNone/>
            </a:pPr>
            <a:r>
              <a:rPr lang="en-US" dirty="0" smtClean="0"/>
              <a:t>7. is an equity lens incorporated within the policy?-</a:t>
            </a:r>
          </a:p>
          <a:p>
            <a:endParaRPr lang="en-US" dirty="0"/>
          </a:p>
        </p:txBody>
      </p:sp>
    </p:spTree>
    <p:extLst>
      <p:ext uri="{BB962C8B-B14F-4D97-AF65-F5344CB8AC3E}">
        <p14:creationId xmlns:p14="http://schemas.microsoft.com/office/powerpoint/2010/main" val="39147581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611" y="2516655"/>
            <a:ext cx="3733800" cy="1325563"/>
          </a:xfrm>
        </p:spPr>
        <p:txBody>
          <a:bodyPr>
            <a:normAutofit fontScale="90000"/>
          </a:bodyPr>
          <a:lstStyle/>
          <a:p>
            <a:pPr algn="ctr"/>
            <a:r>
              <a:rPr lang="en-US" dirty="0" smtClean="0"/>
              <a:t>Working Draft of Equity Checklist</a:t>
            </a:r>
            <a:endParaRPr lang="en-US" dirty="0"/>
          </a:p>
        </p:txBody>
      </p:sp>
      <p:pic>
        <p:nvPicPr>
          <p:cNvPr id="4" name="Content Placeholder 3"/>
          <p:cNvPicPr>
            <a:picLocks noGrp="1" noChangeAspect="1"/>
          </p:cNvPicPr>
          <p:nvPr>
            <p:ph idx="1"/>
          </p:nvPr>
        </p:nvPicPr>
        <p:blipFill>
          <a:blip r:embed="rId2"/>
          <a:stretch>
            <a:fillRect/>
          </a:stretch>
        </p:blipFill>
        <p:spPr>
          <a:xfrm>
            <a:off x="4213411" y="365125"/>
            <a:ext cx="7351059" cy="6378926"/>
          </a:xfrm>
          <a:prstGeom prst="rect">
            <a:avLst/>
          </a:prstGeom>
        </p:spPr>
      </p:pic>
    </p:spTree>
    <p:extLst>
      <p:ext uri="{BB962C8B-B14F-4D97-AF65-F5344CB8AC3E}">
        <p14:creationId xmlns:p14="http://schemas.microsoft.com/office/powerpoint/2010/main" val="1753511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404743056"/>
              </p:ext>
            </p:extLst>
          </p:nvPr>
        </p:nvGraphicFramePr>
        <p:xfrm>
          <a:off x="1649506" y="268942"/>
          <a:ext cx="8910918" cy="6382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4168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578741" y="0"/>
            <a:ext cx="6656259" cy="6846985"/>
          </a:xfrm>
          <a:prstGeom prst="rect">
            <a:avLst/>
          </a:prstGeom>
        </p:spPr>
      </p:pic>
      <p:sp>
        <p:nvSpPr>
          <p:cNvPr id="6" name="Title 1"/>
          <p:cNvSpPr txBox="1">
            <a:spLocks/>
          </p:cNvSpPr>
          <p:nvPr/>
        </p:nvSpPr>
        <p:spPr>
          <a:xfrm>
            <a:off x="479611" y="2516655"/>
            <a:ext cx="37338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Current Draft of Tool</a:t>
            </a:r>
            <a:endParaRPr lang="en-US" dirty="0"/>
          </a:p>
        </p:txBody>
      </p:sp>
    </p:spTree>
    <p:extLst>
      <p:ext uri="{BB962C8B-B14F-4D97-AF65-F5344CB8AC3E}">
        <p14:creationId xmlns:p14="http://schemas.microsoft.com/office/powerpoint/2010/main" val="34027005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509</Words>
  <Application>Microsoft Office PowerPoint</Application>
  <PresentationFormat>Widescreen</PresentationFormat>
  <Paragraphs>77</Paragraphs>
  <Slides>16</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Proposed Revision of Community Involvement in Community Relations Policy KC and Equity Policy Review Checklist</vt:lpstr>
      <vt:lpstr>Background</vt:lpstr>
      <vt:lpstr>Purpose</vt:lpstr>
      <vt:lpstr>Process &amp; Timeline</vt:lpstr>
      <vt:lpstr>Initial Drafting Informed by Existing Models of Equity-Based Policy Review</vt:lpstr>
      <vt:lpstr>Core Questions Revised with a Focus on Equity and ACPS Context</vt:lpstr>
      <vt:lpstr>Working Draft of Equity Checklist</vt:lpstr>
      <vt:lpstr>PowerPoint Presentation</vt:lpstr>
      <vt:lpstr>PowerPoint Presentation</vt:lpstr>
      <vt:lpstr>Application to ACPS Policy</vt:lpstr>
      <vt:lpstr>PowerPoint Presentation</vt:lpstr>
      <vt:lpstr>PowerPoint Presentation</vt:lpstr>
      <vt:lpstr>PowerPoint Presentation</vt:lpstr>
      <vt:lpstr>PowerPoint Presentation</vt:lpstr>
      <vt:lpstr>PowerPoint Presentation</vt:lpstr>
      <vt:lpstr>Summary</vt:lpstr>
    </vt:vector>
  </TitlesOfParts>
  <Company>Curry School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Williams, Joanna Lee (jml4bw)</dc:creator>
  <cp:lastModifiedBy>Williams, Joanna Lee (jml4bw)</cp:lastModifiedBy>
  <cp:revision>11</cp:revision>
  <dcterms:created xsi:type="dcterms:W3CDTF">2018-10-10T18:38:25Z</dcterms:created>
  <dcterms:modified xsi:type="dcterms:W3CDTF">2018-10-18T14:44:49Z</dcterms:modified>
</cp:coreProperties>
</file>