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613" r:id="rId2"/>
    <p:sldId id="639" r:id="rId3"/>
    <p:sldId id="610" r:id="rId4"/>
    <p:sldId id="513" r:id="rId5"/>
    <p:sldId id="617" r:id="rId6"/>
    <p:sldId id="655" r:id="rId7"/>
    <p:sldId id="652" r:id="rId8"/>
    <p:sldId id="640" r:id="rId9"/>
    <p:sldId id="642" r:id="rId10"/>
    <p:sldId id="646" r:id="rId11"/>
    <p:sldId id="647" r:id="rId12"/>
    <p:sldId id="621" r:id="rId13"/>
    <p:sldId id="653" r:id="rId14"/>
    <p:sldId id="649" r:id="rId15"/>
  </p:sldIdLst>
  <p:sldSz cx="12192000" cy="6858000"/>
  <p:notesSz cx="7315200" cy="96012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8000"/>
    <a:srgbClr val="3EB279"/>
    <a:srgbClr val="1170B8"/>
    <a:srgbClr val="0D7A99"/>
    <a:srgbClr val="33CC33"/>
    <a:srgbClr val="409126"/>
    <a:srgbClr val="1C94DC"/>
    <a:srgbClr val="53A63A"/>
    <a:srgbClr val="55A5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3" autoAdjust="0"/>
    <p:restoredTop sz="73788" autoAdjust="0"/>
  </p:normalViewPr>
  <p:slideViewPr>
    <p:cSldViewPr snapToGrid="0">
      <p:cViewPr varScale="1">
        <p:scale>
          <a:sx n="51" d="100"/>
          <a:sy n="51" d="100"/>
        </p:scale>
        <p:origin x="1476" y="72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290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68678512693274"/>
          <c:y val="0.14178300850691536"/>
          <c:w val="0.87331321487306723"/>
          <c:h val="0.8505009679641110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FY 19-20 Per Pupil Revenues (Projected)*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Local ▲8.7%</c:v>
                </c:pt>
                <c:pt idx="1">
                  <c:v>State ▼15.1%</c:v>
                </c:pt>
                <c:pt idx="2">
                  <c:v>Federal ▼11.4%</c:v>
                </c:pt>
              </c:strCache>
            </c:strRef>
          </c:cat>
          <c:val>
            <c:numRef>
              <c:f>Sheet1!$B$2:$B$4</c:f>
              <c:numCache>
                <c:formatCode>"$"#,##0</c:formatCode>
                <c:ptCount val="3"/>
                <c:pt idx="0">
                  <c:v>8637</c:v>
                </c:pt>
                <c:pt idx="1">
                  <c:v>3102</c:v>
                </c:pt>
                <c:pt idx="2">
                  <c:v>187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00F-4FFF-95B1-9F4DDE61F2B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FY 08-09 Per Pupil Revenues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Local ▲8.7%</c:v>
                </c:pt>
                <c:pt idx="1">
                  <c:v>State ▼15.1%</c:v>
                </c:pt>
                <c:pt idx="2">
                  <c:v>Federal ▼11.4%</c:v>
                </c:pt>
              </c:strCache>
            </c:strRef>
          </c:cat>
          <c:val>
            <c:numRef>
              <c:f>Sheet1!$C$2:$C$4</c:f>
              <c:numCache>
                <c:formatCode>"$"#,##0</c:formatCode>
                <c:ptCount val="3"/>
                <c:pt idx="0">
                  <c:v>7949</c:v>
                </c:pt>
                <c:pt idx="1">
                  <c:v>3653</c:v>
                </c:pt>
                <c:pt idx="2">
                  <c:v>211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00F-4FFF-95B1-9F4DDE61F2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72432536"/>
        <c:axId val="672432928"/>
      </c:barChart>
      <c:catAx>
        <c:axId val="6724325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2432928"/>
        <c:crosses val="autoZero"/>
        <c:auto val="1"/>
        <c:lblAlgn val="ctr"/>
        <c:lblOffset val="100"/>
        <c:noMultiLvlLbl val="0"/>
      </c:catAx>
      <c:valAx>
        <c:axId val="672432928"/>
        <c:scaling>
          <c:orientation val="minMax"/>
        </c:scaling>
        <c:delete val="1"/>
        <c:axPos val="b"/>
        <c:numFmt formatCode="&quot;$&quot;#,##0" sourceLinked="1"/>
        <c:majorTickMark val="none"/>
        <c:minorTickMark val="none"/>
        <c:tickLblPos val="nextTo"/>
        <c:crossAx val="672432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"/>
          <c:y val="1.2502944343495525E-3"/>
          <c:w val="1"/>
          <c:h val="9.49116732748832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 b="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93170841127068"/>
          <c:y val="0"/>
          <c:w val="0.89073622532728802"/>
          <c:h val="0.872120745081283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Enrollment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FY 14-15</c:v>
                </c:pt>
                <c:pt idx="1">
                  <c:v>FY 15-16</c:v>
                </c:pt>
                <c:pt idx="2">
                  <c:v>FY 16-17</c:v>
                </c:pt>
                <c:pt idx="3">
                  <c:v>FY 17-18</c:v>
                </c:pt>
                <c:pt idx="4">
                  <c:v>FY 18-19</c:v>
                </c:pt>
                <c:pt idx="5">
                  <c:v>FY 19-20</c:v>
                </c:pt>
                <c:pt idx="6">
                  <c:v>FY 20-21</c:v>
                </c:pt>
                <c:pt idx="7">
                  <c:v>FY 21-22</c:v>
                </c:pt>
                <c:pt idx="8">
                  <c:v>FY 22-23</c:v>
                </c:pt>
                <c:pt idx="9">
                  <c:v>FY 23-24</c:v>
                </c:pt>
              </c:strCache>
            </c:strRef>
          </c:cat>
          <c:val>
            <c:numRef>
              <c:f>Sheet1!$B$2:$B$11</c:f>
              <c:numCache>
                <c:formatCode>#,##0</c:formatCode>
                <c:ptCount val="10"/>
                <c:pt idx="0">
                  <c:v>13327</c:v>
                </c:pt>
                <c:pt idx="1">
                  <c:v>13372</c:v>
                </c:pt>
                <c:pt idx="2">
                  <c:v>13411</c:v>
                </c:pt>
                <c:pt idx="3">
                  <c:v>13577</c:v>
                </c:pt>
                <c:pt idx="4">
                  <c:v>13636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C88-4EB0-866F-871BDF962E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5"/>
        <c:overlap val="100"/>
        <c:axId val="800616088"/>
        <c:axId val="800615696"/>
      </c:bar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Projected Enrollment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FY 14-15</c:v>
                </c:pt>
                <c:pt idx="1">
                  <c:v>FY 15-16</c:v>
                </c:pt>
                <c:pt idx="2">
                  <c:v>FY 16-17</c:v>
                </c:pt>
                <c:pt idx="3">
                  <c:v>FY 17-18</c:v>
                </c:pt>
                <c:pt idx="4">
                  <c:v>FY 18-19</c:v>
                </c:pt>
                <c:pt idx="5">
                  <c:v>FY 19-20</c:v>
                </c:pt>
                <c:pt idx="6">
                  <c:v>FY 20-21</c:v>
                </c:pt>
                <c:pt idx="7">
                  <c:v>FY 21-22</c:v>
                </c:pt>
                <c:pt idx="8">
                  <c:v>FY 22-23</c:v>
                </c:pt>
                <c:pt idx="9">
                  <c:v>FY 23-24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5" formatCode="#,##0">
                  <c:v>13733</c:v>
                </c:pt>
                <c:pt idx="6" formatCode="#,##0">
                  <c:v>13777</c:v>
                </c:pt>
                <c:pt idx="7" formatCode="#,##0">
                  <c:v>13959</c:v>
                </c:pt>
                <c:pt idx="8" formatCode="#,##0">
                  <c:v>14101</c:v>
                </c:pt>
                <c:pt idx="9" formatCode="#,##0">
                  <c:v>14198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C88-4EB0-866F-871BDF962E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800615304"/>
        <c:axId val="800616872"/>
      </c:barChart>
      <c:catAx>
        <c:axId val="800616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0615696"/>
        <c:crosses val="autoZero"/>
        <c:auto val="1"/>
        <c:lblAlgn val="ctr"/>
        <c:lblOffset val="100"/>
        <c:noMultiLvlLbl val="0"/>
      </c:catAx>
      <c:valAx>
        <c:axId val="800615696"/>
        <c:scaling>
          <c:orientation val="minMax"/>
          <c:min val="12000"/>
        </c:scaling>
        <c:delete val="1"/>
        <c:axPos val="l"/>
        <c:numFmt formatCode="#,##0" sourceLinked="1"/>
        <c:majorTickMark val="out"/>
        <c:minorTickMark val="none"/>
        <c:tickLblPos val="nextTo"/>
        <c:crossAx val="800616088"/>
        <c:crosses val="autoZero"/>
        <c:crossBetween val="between"/>
      </c:valAx>
      <c:valAx>
        <c:axId val="800616872"/>
        <c:scaling>
          <c:orientation val="minMax"/>
          <c:max val="14200"/>
          <c:min val="12000"/>
        </c:scaling>
        <c:delete val="1"/>
        <c:axPos val="r"/>
        <c:numFmt formatCode="General" sourceLinked="1"/>
        <c:majorTickMark val="out"/>
        <c:minorTickMark val="none"/>
        <c:tickLblPos val="nextTo"/>
        <c:crossAx val="800615304"/>
        <c:crosses val="max"/>
        <c:crossBetween val="between"/>
      </c:valAx>
      <c:catAx>
        <c:axId val="8006153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06168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"/>
          <c:y val="6.7295367148872119E-4"/>
          <c:w val="0.25702619997905019"/>
          <c:h val="0.1911605526053429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259857604006397E-2"/>
          <c:y val="2.0151899116058768E-2"/>
          <c:w val="1"/>
          <c:h val="0.9654804379921260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Student Enrollment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A8B-405C-9AA1-FC90DC6CC9B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A8B-405C-9AA1-FC90DC6CC9B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non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A8B-405C-9AA1-FC90DC6CC9B5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non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A8B-405C-9AA1-FC90DC6CC9B5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non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Sheet1!$A$2:$A$3</c:f>
              <c:strCache>
                <c:ptCount val="2"/>
                <c:pt idx="0">
                  <c:v>Econ Disadv</c:v>
                </c:pt>
                <c:pt idx="1">
                  <c:v>Non-Disadv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2946</c:v>
                </c:pt>
                <c:pt idx="1">
                  <c:v>10118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A8B-405C-9AA1-FC90DC6CC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259857604006397E-2"/>
          <c:y val="2.0151899116058768E-2"/>
          <c:w val="1"/>
          <c:h val="0.9654804379921260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Student Enrollment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A9E-44B8-B166-0B07EA7C000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A9E-44B8-B166-0B07EA7C000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non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A9E-44B8-B166-0B07EA7C000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non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A9E-44B8-B166-0B07EA7C000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non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Sheet1!$A$2:$A$3</c:f>
              <c:strCache>
                <c:ptCount val="2"/>
                <c:pt idx="0">
                  <c:v>Econ Disadv</c:v>
                </c:pt>
                <c:pt idx="1">
                  <c:v>Non-Disadv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4124</c:v>
                </c:pt>
                <c:pt idx="1">
                  <c:v>9857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A9E-44B8-B166-0B07EA7C00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259857604006397E-2"/>
          <c:y val="2.0151899116058768E-2"/>
          <c:w val="1"/>
          <c:h val="0.9654804379921260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Student Enrollment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C66-4A05-A57F-073C3F6CCD0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C66-4A05-A57F-073C3F6CCD0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non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C66-4A05-A57F-073C3F6CCD0D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non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C66-4A05-A57F-073C3F6CCD0D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non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Sheet1!$A$2:$A$3</c:f>
              <c:strCache>
                <c:ptCount val="2"/>
                <c:pt idx="0">
                  <c:v>Econ Disadv</c:v>
                </c:pt>
                <c:pt idx="1">
                  <c:v>Non-Disadv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4229</c:v>
                </c:pt>
                <c:pt idx="1">
                  <c:v>9681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C66-4A05-A57F-073C3F6CCD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78447666922818771"/>
          <c:h val="0.832540347350198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SPED Preschool (▲120.2%)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Sheet1!$B$1:$J$1</c:f>
              <c:strCache>
                <c:ptCount val="9"/>
                <c:pt idx="0">
                  <c:v>FY 10-11</c:v>
                </c:pt>
                <c:pt idx="1">
                  <c:v>FY 11-12</c:v>
                </c:pt>
                <c:pt idx="2">
                  <c:v>FY 12-13</c:v>
                </c:pt>
                <c:pt idx="3">
                  <c:v>FY 13-14</c:v>
                </c:pt>
                <c:pt idx="4">
                  <c:v>FY 14-15</c:v>
                </c:pt>
                <c:pt idx="5">
                  <c:v>FY 15-16</c:v>
                </c:pt>
                <c:pt idx="6">
                  <c:v>FY 16-17</c:v>
                </c:pt>
                <c:pt idx="7">
                  <c:v>FY 17-18</c:v>
                </c:pt>
                <c:pt idx="8">
                  <c:v>FY 18-19  Adopted</c:v>
                </c:pt>
              </c:strCache>
            </c:strRef>
          </c:cat>
          <c:val>
            <c:numRef>
              <c:f>Sheet1!$B$2:$J$2</c:f>
              <c:numCache>
                <c:formatCode>"$"#,##0_);[Red]\("$"#,##0\)</c:formatCode>
                <c:ptCount val="9"/>
                <c:pt idx="0">
                  <c:v>738006</c:v>
                </c:pt>
                <c:pt idx="1">
                  <c:v>866744</c:v>
                </c:pt>
                <c:pt idx="2">
                  <c:v>984323</c:v>
                </c:pt>
                <c:pt idx="3">
                  <c:v>1022287</c:v>
                </c:pt>
                <c:pt idx="4">
                  <c:v>1221238</c:v>
                </c:pt>
                <c:pt idx="5">
                  <c:v>1226416</c:v>
                </c:pt>
                <c:pt idx="6">
                  <c:v>1322153</c:v>
                </c:pt>
                <c:pt idx="7">
                  <c:v>1556606</c:v>
                </c:pt>
                <c:pt idx="8">
                  <c:v>1625297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164-4315-B0B3-B88194372BC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SPED (▲59.8%)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Sheet1!$B$1:$J$1</c:f>
              <c:strCache>
                <c:ptCount val="9"/>
                <c:pt idx="0">
                  <c:v>FY 10-11</c:v>
                </c:pt>
                <c:pt idx="1">
                  <c:v>FY 11-12</c:v>
                </c:pt>
                <c:pt idx="2">
                  <c:v>FY 12-13</c:v>
                </c:pt>
                <c:pt idx="3">
                  <c:v>FY 13-14</c:v>
                </c:pt>
                <c:pt idx="4">
                  <c:v>FY 14-15</c:v>
                </c:pt>
                <c:pt idx="5">
                  <c:v>FY 15-16</c:v>
                </c:pt>
                <c:pt idx="6">
                  <c:v>FY 16-17</c:v>
                </c:pt>
                <c:pt idx="7">
                  <c:v>FY 17-18</c:v>
                </c:pt>
                <c:pt idx="8">
                  <c:v>FY 18-19  Adopted</c:v>
                </c:pt>
              </c:strCache>
            </c:strRef>
          </c:cat>
          <c:val>
            <c:numRef>
              <c:f>Sheet1!$B$3:$J$3</c:f>
              <c:numCache>
                <c:formatCode>"$"#,##0_);[Red]\("$"#,##0\)</c:formatCode>
                <c:ptCount val="9"/>
                <c:pt idx="0">
                  <c:v>15990281</c:v>
                </c:pt>
                <c:pt idx="1">
                  <c:v>16595821</c:v>
                </c:pt>
                <c:pt idx="2">
                  <c:v>17490317</c:v>
                </c:pt>
                <c:pt idx="3">
                  <c:v>18176819</c:v>
                </c:pt>
                <c:pt idx="4">
                  <c:v>19268495</c:v>
                </c:pt>
                <c:pt idx="5">
                  <c:v>20067942</c:v>
                </c:pt>
                <c:pt idx="6">
                  <c:v>21775410</c:v>
                </c:pt>
                <c:pt idx="7">
                  <c:v>23078219</c:v>
                </c:pt>
                <c:pt idx="8">
                  <c:v>25549621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164-4315-B0B3-B88194372BC2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SEAD (▲2.7% since FY 17-18)</c:v>
                </c:pt>
              </c:strCache>
            </c:strRef>
          </c:tx>
          <c:spPr>
            <a:solidFill>
              <a:srgbClr val="CC0066"/>
            </a:solidFill>
            <a:ln>
              <a:noFill/>
            </a:ln>
            <a:effectLst/>
          </c:spPr>
          <c:invertIfNegative val="0"/>
          <c:cat>
            <c:strRef>
              <c:f>Sheet1!$B$1:$J$1</c:f>
              <c:strCache>
                <c:ptCount val="9"/>
                <c:pt idx="0">
                  <c:v>FY 10-11</c:v>
                </c:pt>
                <c:pt idx="1">
                  <c:v>FY 11-12</c:v>
                </c:pt>
                <c:pt idx="2">
                  <c:v>FY 12-13</c:v>
                </c:pt>
                <c:pt idx="3">
                  <c:v>FY 13-14</c:v>
                </c:pt>
                <c:pt idx="4">
                  <c:v>FY 14-15</c:v>
                </c:pt>
                <c:pt idx="5">
                  <c:v>FY 15-16</c:v>
                </c:pt>
                <c:pt idx="6">
                  <c:v>FY 16-17</c:v>
                </c:pt>
                <c:pt idx="7">
                  <c:v>FY 17-18</c:v>
                </c:pt>
                <c:pt idx="8">
                  <c:v>FY 18-19  Adopted</c:v>
                </c:pt>
              </c:strCache>
            </c:strRef>
          </c:cat>
          <c:val>
            <c:numRef>
              <c:f>Sheet1!$B$4:$J$4</c:f>
              <c:numCache>
                <c:formatCode>General</c:formatCode>
                <c:ptCount val="9"/>
                <c:pt idx="7" formatCode="&quot;$&quot;#,##0_);[Red]\(&quot;$&quot;#,##0\)">
                  <c:v>592042</c:v>
                </c:pt>
                <c:pt idx="8" formatCode="&quot;$&quot;#,##0_);[Red]\(&quot;$&quot;#,##0\)">
                  <c:v>608003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164-4315-B0B3-B88194372BC2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ESOL (▲38.0%)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Sheet1!$B$1:$J$1</c:f>
              <c:strCache>
                <c:ptCount val="9"/>
                <c:pt idx="0">
                  <c:v>FY 10-11</c:v>
                </c:pt>
                <c:pt idx="1">
                  <c:v>FY 11-12</c:v>
                </c:pt>
                <c:pt idx="2">
                  <c:v>FY 12-13</c:v>
                </c:pt>
                <c:pt idx="3">
                  <c:v>FY 13-14</c:v>
                </c:pt>
                <c:pt idx="4">
                  <c:v>FY 14-15</c:v>
                </c:pt>
                <c:pt idx="5">
                  <c:v>FY 15-16</c:v>
                </c:pt>
                <c:pt idx="6">
                  <c:v>FY 16-17</c:v>
                </c:pt>
                <c:pt idx="7">
                  <c:v>FY 17-18</c:v>
                </c:pt>
                <c:pt idx="8">
                  <c:v>FY 18-19  Adopted</c:v>
                </c:pt>
              </c:strCache>
            </c:strRef>
          </c:cat>
          <c:val>
            <c:numRef>
              <c:f>Sheet1!$B$5:$J$5</c:f>
              <c:numCache>
                <c:formatCode>"$"#,##0_);[Red]\("$"#,##0\)</c:formatCode>
                <c:ptCount val="9"/>
                <c:pt idx="0">
                  <c:v>1790564</c:v>
                </c:pt>
                <c:pt idx="1">
                  <c:v>1981318</c:v>
                </c:pt>
                <c:pt idx="2">
                  <c:v>2131040</c:v>
                </c:pt>
                <c:pt idx="3">
                  <c:v>2215317</c:v>
                </c:pt>
                <c:pt idx="4">
                  <c:v>2393849</c:v>
                </c:pt>
                <c:pt idx="5">
                  <c:v>2483434</c:v>
                </c:pt>
                <c:pt idx="6">
                  <c:v>2527406</c:v>
                </c:pt>
                <c:pt idx="7">
                  <c:v>2396652</c:v>
                </c:pt>
                <c:pt idx="8">
                  <c:v>2471058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164-4315-B0B3-B88194372BC2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Differentiated Staffing (▲47.5%)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Sheet1!$B$1:$J$1</c:f>
              <c:strCache>
                <c:ptCount val="9"/>
                <c:pt idx="0">
                  <c:v>FY 10-11</c:v>
                </c:pt>
                <c:pt idx="1">
                  <c:v>FY 11-12</c:v>
                </c:pt>
                <c:pt idx="2">
                  <c:v>FY 12-13</c:v>
                </c:pt>
                <c:pt idx="3">
                  <c:v>FY 13-14</c:v>
                </c:pt>
                <c:pt idx="4">
                  <c:v>FY 14-15</c:v>
                </c:pt>
                <c:pt idx="5">
                  <c:v>FY 15-16</c:v>
                </c:pt>
                <c:pt idx="6">
                  <c:v>FY 16-17</c:v>
                </c:pt>
                <c:pt idx="7">
                  <c:v>FY 17-18</c:v>
                </c:pt>
                <c:pt idx="8">
                  <c:v>FY 18-19  Adopted</c:v>
                </c:pt>
              </c:strCache>
            </c:strRef>
          </c:cat>
          <c:val>
            <c:numRef>
              <c:f>Sheet1!$B$6:$J$6</c:f>
              <c:numCache>
                <c:formatCode>"$"#,##0_);[Red]\("$"#,##0\)</c:formatCode>
                <c:ptCount val="9"/>
                <c:pt idx="0">
                  <c:v>5585002</c:v>
                </c:pt>
                <c:pt idx="1">
                  <c:v>5872962</c:v>
                </c:pt>
                <c:pt idx="2">
                  <c:v>6972681</c:v>
                </c:pt>
                <c:pt idx="3">
                  <c:v>7001803</c:v>
                </c:pt>
                <c:pt idx="4">
                  <c:v>7455652</c:v>
                </c:pt>
                <c:pt idx="5">
                  <c:v>7713571</c:v>
                </c:pt>
                <c:pt idx="6">
                  <c:v>8059742</c:v>
                </c:pt>
                <c:pt idx="7">
                  <c:v>8078725</c:v>
                </c:pt>
                <c:pt idx="8">
                  <c:v>8237470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164-4315-B0B3-B88194372BC2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CSA (▲121.9%)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Sheet1!$B$1:$J$1</c:f>
              <c:strCache>
                <c:ptCount val="9"/>
                <c:pt idx="0">
                  <c:v>FY 10-11</c:v>
                </c:pt>
                <c:pt idx="1">
                  <c:v>FY 11-12</c:v>
                </c:pt>
                <c:pt idx="2">
                  <c:v>FY 12-13</c:v>
                </c:pt>
                <c:pt idx="3">
                  <c:v>FY 13-14</c:v>
                </c:pt>
                <c:pt idx="4">
                  <c:v>FY 14-15</c:v>
                </c:pt>
                <c:pt idx="5">
                  <c:v>FY 15-16</c:v>
                </c:pt>
                <c:pt idx="6">
                  <c:v>FY 16-17</c:v>
                </c:pt>
                <c:pt idx="7">
                  <c:v>FY 17-18</c:v>
                </c:pt>
                <c:pt idx="8">
                  <c:v>FY 18-19  Adopted</c:v>
                </c:pt>
              </c:strCache>
            </c:strRef>
          </c:cat>
          <c:val>
            <c:numRef>
              <c:f>Sheet1!$B$7:$J$7</c:f>
              <c:numCache>
                <c:formatCode>"$"#,##0_);[Red]\("$"#,##0\)</c:formatCode>
                <c:ptCount val="9"/>
                <c:pt idx="0">
                  <c:v>991304</c:v>
                </c:pt>
                <c:pt idx="1">
                  <c:v>763000</c:v>
                </c:pt>
                <c:pt idx="2">
                  <c:v>1213000</c:v>
                </c:pt>
                <c:pt idx="3">
                  <c:v>1263000</c:v>
                </c:pt>
                <c:pt idx="4">
                  <c:v>1800768</c:v>
                </c:pt>
                <c:pt idx="5">
                  <c:v>1890806</c:v>
                </c:pt>
                <c:pt idx="6">
                  <c:v>1830820</c:v>
                </c:pt>
                <c:pt idx="7">
                  <c:v>1965624</c:v>
                </c:pt>
                <c:pt idx="8">
                  <c:v>2200000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164-4315-B0B3-B88194372BC2}"/>
            </c:ext>
          </c:extLst>
        </c:ser>
        <c:ser>
          <c:idx val="6"/>
          <c:order val="6"/>
          <c:tx>
            <c:strRef>
              <c:f>Sheet1!$A$9</c:f>
              <c:strCache>
                <c:ptCount val="1"/>
                <c:pt idx="0">
                  <c:v>Grand Total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$25.1</a:t>
                    </a:r>
                    <a:endParaRPr lang="en-US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164-4315-B0B3-B88194372B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2000" b="0" i="0" u="none" strike="noStrike" kern="1200" baseline="0" dirty="0" smtClean="0">
                        <a:solidFill>
                          <a:schemeClr val="tx1"/>
                        </a:solidFill>
                      </a:rPr>
                      <a:t>$26.1</a:t>
                    </a:r>
                    <a:endParaRPr lang="en-US" sz="2000" dirty="0">
                      <a:solidFill>
                        <a:schemeClr val="tx1"/>
                      </a:solidFill>
                    </a:endParaRP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1164-4315-B0B3-B88194372B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2000" b="0" i="0" u="none" strike="noStrike" kern="1200" baseline="0" dirty="0" smtClean="0">
                        <a:solidFill>
                          <a:schemeClr val="tx1"/>
                        </a:solidFill>
                      </a:rPr>
                      <a:t>$28.8</a:t>
                    </a:r>
                    <a:endParaRPr lang="en-US" sz="2000" dirty="0">
                      <a:solidFill>
                        <a:schemeClr val="tx1"/>
                      </a:solidFill>
                    </a:endParaRP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1164-4315-B0B3-B88194372B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2000" b="0" i="0" u="none" strike="noStrike" kern="1200" baseline="0" dirty="0" smtClean="0">
                        <a:solidFill>
                          <a:schemeClr val="tx1"/>
                        </a:solidFill>
                      </a:rPr>
                      <a:t>$29.7</a:t>
                    </a:r>
                    <a:endParaRPr lang="en-US" sz="2000" dirty="0">
                      <a:solidFill>
                        <a:schemeClr val="tx1"/>
                      </a:solidFill>
                    </a:endParaRP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1164-4315-B0B3-B88194372B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2000" b="0" i="0" u="none" strike="noStrike" kern="1200" baseline="0" dirty="0" smtClean="0">
                        <a:solidFill>
                          <a:schemeClr val="tx1"/>
                        </a:solidFill>
                      </a:rPr>
                      <a:t>$32.1</a:t>
                    </a:r>
                    <a:endParaRPr lang="en-US" sz="2000" dirty="0">
                      <a:solidFill>
                        <a:schemeClr val="tx1"/>
                      </a:solidFill>
                    </a:endParaRP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1164-4315-B0B3-B88194372B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2000" b="0" i="0" u="none" strike="noStrike" kern="1200" baseline="0" dirty="0" smtClean="0">
                        <a:solidFill>
                          <a:schemeClr val="tx1"/>
                        </a:solidFill>
                      </a:rPr>
                      <a:t>$33.4</a:t>
                    </a:r>
                    <a:endParaRPr lang="en-US" sz="2000" dirty="0">
                      <a:solidFill>
                        <a:schemeClr val="tx1"/>
                      </a:solidFill>
                    </a:endParaRP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1164-4315-B0B3-B88194372B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2000" b="0" i="0" u="none" strike="noStrike" kern="1200" baseline="0" dirty="0" smtClean="0">
                        <a:solidFill>
                          <a:schemeClr val="tx1"/>
                        </a:solidFill>
                      </a:rPr>
                      <a:t>$35.5</a:t>
                    </a:r>
                    <a:endParaRPr lang="en-US" sz="2000" dirty="0">
                      <a:solidFill>
                        <a:schemeClr val="tx1"/>
                      </a:solidFill>
                    </a:endParaRP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1164-4315-B0B3-B88194372B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$37.7</a:t>
                    </a:r>
                    <a:endParaRPr lang="en-US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1164-4315-B0B3-B88194372B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$40.7</a:t>
                    </a:r>
                    <a:endParaRPr lang="en-US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A7B-4053-A4C1-BAAA7DE7DEC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Sheet1!$B$1:$J$1</c:f>
              <c:strCache>
                <c:ptCount val="9"/>
                <c:pt idx="0">
                  <c:v>FY 10-11</c:v>
                </c:pt>
                <c:pt idx="1">
                  <c:v>FY 11-12</c:v>
                </c:pt>
                <c:pt idx="2">
                  <c:v>FY 12-13</c:v>
                </c:pt>
                <c:pt idx="3">
                  <c:v>FY 13-14</c:v>
                </c:pt>
                <c:pt idx="4">
                  <c:v>FY 14-15</c:v>
                </c:pt>
                <c:pt idx="5">
                  <c:v>FY 15-16</c:v>
                </c:pt>
                <c:pt idx="6">
                  <c:v>FY 16-17</c:v>
                </c:pt>
                <c:pt idx="7">
                  <c:v>FY 17-18</c:v>
                </c:pt>
                <c:pt idx="8">
                  <c:v>FY 18-19  Adopted</c:v>
                </c:pt>
              </c:strCache>
            </c:strRef>
          </c:cat>
          <c:val>
            <c:numRef>
              <c:f>Sheet1!$B$8:$J$8</c:f>
              <c:numCache>
                <c:formatCode>"$"#,##0_);[Red]\("$"#,##0\)</c:formatCode>
                <c:ptCount val="9"/>
                <c:pt idx="0">
                  <c:v>5000000</c:v>
                </c:pt>
                <c:pt idx="1">
                  <c:v>5000000</c:v>
                </c:pt>
                <c:pt idx="2">
                  <c:v>5000000</c:v>
                </c:pt>
                <c:pt idx="3">
                  <c:v>5000000</c:v>
                </c:pt>
                <c:pt idx="4">
                  <c:v>5000000</c:v>
                </c:pt>
                <c:pt idx="5">
                  <c:v>5000000</c:v>
                </c:pt>
                <c:pt idx="6">
                  <c:v>5000000</c:v>
                </c:pt>
                <c:pt idx="7">
                  <c:v>5000000</c:v>
                </c:pt>
                <c:pt idx="8">
                  <c:v>5000000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1164-4315-B0B3-B88194372B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665794240"/>
        <c:axId val="665795024"/>
        <c:extLst xmlns:c16r2="http://schemas.microsoft.com/office/drawing/2015/06/chart"/>
      </c:barChart>
      <c:catAx>
        <c:axId val="665794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5795024"/>
        <c:crosses val="autoZero"/>
        <c:auto val="1"/>
        <c:lblAlgn val="ctr"/>
        <c:lblOffset val="100"/>
        <c:noMultiLvlLbl val="0"/>
      </c:catAx>
      <c:valAx>
        <c:axId val="665795024"/>
        <c:scaling>
          <c:orientation val="minMax"/>
        </c:scaling>
        <c:delete val="1"/>
        <c:axPos val="l"/>
        <c:numFmt formatCode="&quot;$&quot;#,##0_);[Red]\(&quot;$&quot;#,##0\)" sourceLinked="1"/>
        <c:majorTickMark val="none"/>
        <c:minorTickMark val="none"/>
        <c:tickLblPos val="nextTo"/>
        <c:crossAx val="665794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80485317731471728"/>
          <c:y val="0.15290365052407665"/>
          <c:w val="0.19514682268528274"/>
          <c:h val="0.678774466917125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144014946225813E-2"/>
          <c:y val="0.14787130338311441"/>
          <c:w val="0.9268559850537742"/>
          <c:h val="0.7184330898855034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Revenues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FY 19-20</c:v>
                </c:pt>
                <c:pt idx="1">
                  <c:v>FY 20-21</c:v>
                </c:pt>
                <c:pt idx="2">
                  <c:v>FY 21-22</c:v>
                </c:pt>
                <c:pt idx="3">
                  <c:v>FY 22-23</c:v>
                </c:pt>
                <c:pt idx="4">
                  <c:v>FY 23-24</c:v>
                </c:pt>
              </c:strCache>
            </c:strRef>
          </c:cat>
          <c:val>
            <c:numRef>
              <c:f>Sheet1!$B$2:$B$6</c:f>
              <c:numCache>
                <c:formatCode>"$"#,##0.00_);[Red]\("$"#,##0.00\)</c:formatCode>
                <c:ptCount val="5"/>
                <c:pt idx="0">
                  <c:v>191.39</c:v>
                </c:pt>
                <c:pt idx="1">
                  <c:v>196.38</c:v>
                </c:pt>
                <c:pt idx="2">
                  <c:v>201.58</c:v>
                </c:pt>
                <c:pt idx="3">
                  <c:v>206.41</c:v>
                </c:pt>
                <c:pt idx="4">
                  <c:v>211.83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916-4132-8DB2-DCE1544ABC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Expenses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accent3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FY 19-20</c:v>
                </c:pt>
                <c:pt idx="1">
                  <c:v>FY 20-21</c:v>
                </c:pt>
                <c:pt idx="2">
                  <c:v>FY 21-22</c:v>
                </c:pt>
                <c:pt idx="3">
                  <c:v>FY 22-23</c:v>
                </c:pt>
                <c:pt idx="4">
                  <c:v>FY 23-24</c:v>
                </c:pt>
              </c:strCache>
            </c:strRef>
          </c:cat>
          <c:val>
            <c:numRef>
              <c:f>Sheet1!$C$2:$C$6</c:f>
              <c:numCache>
                <c:formatCode>"$"#,##0.00_);[Red]\("$"#,##0.00\)</c:formatCode>
                <c:ptCount val="5"/>
                <c:pt idx="0">
                  <c:v>193.75</c:v>
                </c:pt>
                <c:pt idx="1">
                  <c:v>201.42</c:v>
                </c:pt>
                <c:pt idx="2">
                  <c:v>209.17</c:v>
                </c:pt>
                <c:pt idx="3">
                  <c:v>217.52</c:v>
                </c:pt>
                <c:pt idx="4">
                  <c:v>226.03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9916-4132-8DB2-DCE1544ABC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65792672"/>
        <c:axId val="657862408"/>
      </c:lineChart>
      <c:catAx>
        <c:axId val="665792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7862408"/>
        <c:crosses val="autoZero"/>
        <c:auto val="1"/>
        <c:lblAlgn val="ctr"/>
        <c:lblOffset val="100"/>
        <c:noMultiLvlLbl val="0"/>
      </c:catAx>
      <c:valAx>
        <c:axId val="657862408"/>
        <c:scaling>
          <c:orientation val="minMax"/>
          <c:max val="230"/>
          <c:min val="150"/>
        </c:scaling>
        <c:delete val="1"/>
        <c:axPos val="l"/>
        <c:numFmt formatCode="&quot;$&quot;#,##0_);[Red]\(&quot;$&quot;#,##0\)" sourceLinked="0"/>
        <c:majorTickMark val="none"/>
        <c:minorTickMark val="none"/>
        <c:tickLblPos val="nextTo"/>
        <c:crossAx val="665792672"/>
        <c:crosses val="autoZero"/>
        <c:crossBetween val="between"/>
        <c:majorUnit val="10"/>
      </c:valAx>
      <c:spPr>
        <a:noFill/>
        <a:ln w="25400"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28599" y="228600"/>
            <a:ext cx="3200400" cy="457200"/>
          </a:xfrm>
          <a:prstGeom prst="rect">
            <a:avLst/>
          </a:prstGeom>
        </p:spPr>
        <p:txBody>
          <a:bodyPr vert="horz" lIns="94837" tIns="47418" rIns="94837" bIns="47418" rtlCol="0"/>
          <a:lstStyle>
            <a:lvl1pPr algn="l">
              <a:defRPr sz="1200"/>
            </a:lvl1pPr>
          </a:lstStyle>
          <a:p>
            <a:r>
              <a:rPr lang="en-US" smtClean="0"/>
              <a:t>2018-19 School Board's Funding Request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6200" y="228600"/>
            <a:ext cx="3200400" cy="457200"/>
          </a:xfrm>
          <a:prstGeom prst="rect">
            <a:avLst/>
          </a:prstGeom>
        </p:spPr>
        <p:txBody>
          <a:bodyPr vert="horz" lIns="94837" tIns="47418" rIns="94837" bIns="47418" rtlCol="0"/>
          <a:lstStyle>
            <a:lvl1pPr algn="r">
              <a:defRPr sz="1200"/>
            </a:lvl1pPr>
          </a:lstStyle>
          <a:p>
            <a:fld id="{23853487-4E0C-4E11-A725-F0CC66AC4115}" type="datetime1">
              <a:rPr lang="en-US" smtClean="0"/>
              <a:t>11/4/2018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6200" y="8915400"/>
            <a:ext cx="3200400" cy="457200"/>
          </a:xfrm>
          <a:prstGeom prst="rect">
            <a:avLst/>
          </a:prstGeom>
        </p:spPr>
        <p:txBody>
          <a:bodyPr vert="horz" lIns="94837" tIns="47418" rIns="94837" bIns="47418" rtlCol="0" anchor="b"/>
          <a:lstStyle>
            <a:lvl1pPr algn="r">
              <a:defRPr sz="1200"/>
            </a:lvl1pPr>
          </a:lstStyle>
          <a:p>
            <a:fld id="{3E1476CE-FC9C-408C-B546-5C14B35B4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843964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629400" y="8915400"/>
            <a:ext cx="457200" cy="457200"/>
          </a:xfrm>
          <a:prstGeom prst="rect">
            <a:avLst/>
          </a:prstGeom>
        </p:spPr>
        <p:txBody>
          <a:bodyPr vert="horz" lIns="95908" tIns="47955" rIns="95908" bIns="47955" rtlCol="0" anchor="b"/>
          <a:lstStyle>
            <a:lvl1pPr algn="r">
              <a:defRPr sz="1200"/>
            </a:lvl1pPr>
          </a:lstStyle>
          <a:p>
            <a:fld id="{03519100-AD2E-4AEE-A24C-AFCD835A71D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4538" y="708025"/>
            <a:ext cx="5905500" cy="3321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08" tIns="47955" rIns="95908" bIns="4795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5618" y="4249711"/>
            <a:ext cx="5963478" cy="4957997"/>
          </a:xfrm>
          <a:prstGeom prst="rect">
            <a:avLst/>
          </a:prstGeom>
        </p:spPr>
        <p:txBody>
          <a:bodyPr vert="horz" lIns="95908" tIns="47955" rIns="95908" bIns="4795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28600" y="228600"/>
            <a:ext cx="32004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2018-19 School Board’s Funding Request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6200" y="228600"/>
            <a:ext cx="32004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35FE3-3336-4EFD-ABD6-604B4F6AA953}" type="datetime1">
              <a:rPr lang="en-US" smtClean="0"/>
              <a:t>11/4/2018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193344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4538" y="708025"/>
            <a:ext cx="5905500" cy="3322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5618" y="4249711"/>
            <a:ext cx="5963478" cy="4957997"/>
          </a:xfrm>
        </p:spPr>
        <p:txBody>
          <a:bodyPr/>
          <a:lstStyle/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994D8EC-5655-479B-B853-6A390299F666}" type="datetime1">
              <a:rPr lang="en-US" smtClean="0"/>
              <a:t>11/4/2018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519100-AD2E-4AEE-A24C-AFCD835A71D1}" type="slidenum">
              <a:rPr lang="en-US" smtClean="0"/>
              <a:t>1</a:t>
            </a:fld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2018-19 School Board’s Funding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1670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4538" y="708025"/>
            <a:ext cx="5905500" cy="3322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5618" y="4249711"/>
            <a:ext cx="5963478" cy="4957997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2B3E11C-44FB-4889-A6DE-547534204EF5}" type="datetime1">
              <a:rPr lang="en-US" smtClean="0"/>
              <a:t>11/4/2018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519100-AD2E-4AEE-A24C-AFCD835A71D1}" type="slidenum">
              <a:rPr lang="en-US" smtClean="0"/>
              <a:t>10</a:t>
            </a:fld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2018-19 School Board’s Funding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330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4538" y="708025"/>
            <a:ext cx="5905500" cy="3322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5618" y="4249711"/>
            <a:ext cx="5963478" cy="4957997"/>
          </a:xfrm>
        </p:spPr>
        <p:txBody>
          <a:bodyPr/>
          <a:lstStyle/>
          <a:p>
            <a:pPr marL="171450" indent="-171450" defTabSz="948368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Experienced consistent growth in the </a:t>
            </a:r>
            <a:r>
              <a:rPr lang="en-US" b="1" dirty="0" smtClean="0"/>
              <a:t>number</a:t>
            </a:r>
            <a:r>
              <a:rPr lang="en-US" dirty="0" smtClean="0"/>
              <a:t> of students who qualify for F/R meals through</a:t>
            </a:r>
            <a:r>
              <a:rPr lang="en-US" baseline="0" dirty="0" smtClean="0"/>
              <a:t> 2017-18</a:t>
            </a:r>
          </a:p>
          <a:p>
            <a:pPr marL="171450" indent="-171450" defTabSz="948368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aseline="0" dirty="0" smtClean="0"/>
              <a:t>Experienced our first drop in the </a:t>
            </a:r>
            <a:r>
              <a:rPr lang="en-US" b="1" baseline="0" dirty="0" smtClean="0"/>
              <a:t>number</a:t>
            </a:r>
            <a:r>
              <a:rPr lang="en-US" baseline="0" dirty="0" smtClean="0"/>
              <a:t> of economically disadvantaged students this year (from 4,229 to 4,124)</a:t>
            </a:r>
          </a:p>
          <a:p>
            <a:pPr marL="171450" indent="-171450" defTabSz="948368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aseline="0" dirty="0" smtClean="0"/>
              <a:t>Slight dips in the </a:t>
            </a:r>
            <a:r>
              <a:rPr lang="en-US" b="1" baseline="0" dirty="0" smtClean="0"/>
              <a:t>percentage</a:t>
            </a:r>
            <a:r>
              <a:rPr lang="en-US" baseline="0" dirty="0" smtClean="0"/>
              <a:t> of economically disadvantaged students from 2015-16 to 2016-17 (28.8% to 28.7%) and from 2017-18 to 2018-19 (30.4% to 29.5%)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BB037FB-8000-46E2-B3A3-8850D8FFC66D}" type="datetime1">
              <a:rPr lang="en-US" smtClean="0"/>
              <a:t>11/4/2018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519100-AD2E-4AEE-A24C-AFCD835A71D1}" type="slidenum">
              <a:rPr lang="en-US" smtClean="0"/>
              <a:t>11</a:t>
            </a:fld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2018-19 School Board’s Funding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987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E64A9D-7CEE-4B51-B7EB-2654AD45A1E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865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4538" y="708025"/>
            <a:ext cx="5905500" cy="3322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5618" y="4249711"/>
            <a:ext cx="5963478" cy="4957997"/>
          </a:xfrm>
        </p:spPr>
        <p:txBody>
          <a:bodyPr/>
          <a:lstStyle/>
          <a:p>
            <a:pPr marL="0" indent="0" defTabSz="948368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BB037FB-8000-46E2-B3A3-8850D8FFC66D}" type="datetime1">
              <a:rPr lang="en-US" smtClean="0"/>
              <a:t>11/4/2018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519100-AD2E-4AEE-A24C-AFCD835A71D1}" type="slidenum">
              <a:rPr lang="en-US" smtClean="0"/>
              <a:t>13</a:t>
            </a:fld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2018-19 School Board’s Funding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3437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4538" y="708025"/>
            <a:ext cx="5905500" cy="3322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5618" y="4249711"/>
            <a:ext cx="5963478" cy="4957997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2B3E11C-44FB-4889-A6DE-547534204EF5}" type="datetime1">
              <a:rPr lang="en-US" smtClean="0"/>
              <a:t>11/4/2018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519100-AD2E-4AEE-A24C-AFCD835A71D1}" type="slidenum">
              <a:rPr lang="en-US" smtClean="0"/>
              <a:t>14</a:t>
            </a:fld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2018-19 School Board’s Funding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070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4538" y="708025"/>
            <a:ext cx="5905500" cy="3322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5618" y="4249711"/>
            <a:ext cx="5963478" cy="4957997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2B3E11C-44FB-4889-A6DE-547534204EF5}" type="datetime1">
              <a:rPr lang="en-US" smtClean="0"/>
              <a:t>11/4/2018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519100-AD2E-4AEE-A24C-AFCD835A71D1}" type="slidenum">
              <a:rPr lang="en-US" smtClean="0"/>
              <a:t>2</a:t>
            </a:fld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2018-19 School Board’s Funding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369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4538" y="708025"/>
            <a:ext cx="5905500" cy="3322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5618" y="4249711"/>
            <a:ext cx="5963478" cy="4957997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2B3E11C-44FB-4889-A6DE-547534204EF5}" type="datetime1">
              <a:rPr lang="en-US" smtClean="0"/>
              <a:t>11/4/2018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519100-AD2E-4AEE-A24C-AFCD835A71D1}" type="slidenum">
              <a:rPr lang="en-US" smtClean="0"/>
              <a:t>3</a:t>
            </a:fld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2018-19 School Board’s Funding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38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4538" y="708025"/>
            <a:ext cx="5905500" cy="3322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5618" y="4249711"/>
            <a:ext cx="5963478" cy="4957997"/>
          </a:xfrm>
        </p:spPr>
        <p:txBody>
          <a:bodyPr/>
          <a:lstStyle/>
          <a:p>
            <a:pPr marL="0" indent="0" defTabSz="948368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25BF0E8-0928-4904-BBF5-330D1D239038}" type="datetime1">
              <a:rPr lang="en-US" smtClean="0"/>
              <a:t>11/4/2018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519100-AD2E-4AEE-A24C-AFCD835A71D1}" type="slidenum">
              <a:rPr lang="en-US" smtClean="0"/>
              <a:t>4</a:t>
            </a:fld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2018-19 School Board’s Funding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82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4538" y="708025"/>
            <a:ext cx="5905500" cy="3322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5618" y="4249711"/>
            <a:ext cx="5963478" cy="4957997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2B3E11C-44FB-4889-A6DE-547534204EF5}" type="datetime1">
              <a:rPr lang="en-US" smtClean="0"/>
              <a:t>11/4/2018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519100-AD2E-4AEE-A24C-AFCD835A71D1}" type="slidenum">
              <a:rPr lang="en-US" smtClean="0"/>
              <a:t>5</a:t>
            </a:fld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2018-19 School Board’s Funding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689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4538" y="708025"/>
            <a:ext cx="5905500" cy="3322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5618" y="4249711"/>
            <a:ext cx="5963478" cy="4957997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2B3E11C-44FB-4889-A6DE-547534204EF5}" type="datetime1">
              <a:rPr lang="en-US" smtClean="0"/>
              <a:t>11/4/2018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519100-AD2E-4AEE-A24C-AFCD835A71D1}" type="slidenum">
              <a:rPr lang="en-US" smtClean="0"/>
              <a:t>6</a:t>
            </a:fld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2018-19 School Board’s Funding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011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4538" y="708025"/>
            <a:ext cx="5905500" cy="3322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5618" y="4249711"/>
            <a:ext cx="5963478" cy="4957997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2B3E11C-44FB-4889-A6DE-547534204EF5}" type="datetime1">
              <a:rPr lang="en-US" smtClean="0"/>
              <a:t>11/4/2018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519100-AD2E-4AEE-A24C-AFCD835A71D1}" type="slidenum">
              <a:rPr lang="en-US" smtClean="0"/>
              <a:t>7</a:t>
            </a:fld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2018-19 School Board’s Funding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825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4538" y="708025"/>
            <a:ext cx="5905500" cy="3322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5618" y="4249711"/>
            <a:ext cx="5963478" cy="4957997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2B3E11C-44FB-4889-A6DE-547534204EF5}" type="datetime1">
              <a:rPr lang="en-US" smtClean="0"/>
              <a:t>11/4/2018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519100-AD2E-4AEE-A24C-AFCD835A71D1}" type="slidenum">
              <a:rPr lang="en-US" smtClean="0"/>
              <a:t>8</a:t>
            </a:fld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2018-19 School Board’s Funding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483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4538" y="708025"/>
            <a:ext cx="5905500" cy="3322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5618" y="4249711"/>
            <a:ext cx="5963478" cy="4957997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2B3E11C-44FB-4889-A6DE-547534204EF5}" type="datetime1">
              <a:rPr lang="en-US" smtClean="0"/>
              <a:t>11/4/2018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519100-AD2E-4AEE-A24C-AFCD835A71D1}" type="slidenum">
              <a:rPr lang="en-US" smtClean="0"/>
              <a:t>9</a:t>
            </a:fld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2018-19 School Board’s Funding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914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B700-1E1A-4F68-A605-A3E9B4966B23}" type="datetimeFigureOut">
              <a:rPr lang="en-US" smtClean="0"/>
              <a:t>11/4/2018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4FB31-6532-4A9E-88F3-D39D6D446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14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B700-1E1A-4F68-A605-A3E9B4966B23}" type="datetimeFigureOut">
              <a:rPr lang="en-US" smtClean="0"/>
              <a:t>11/4/2018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4FB31-6532-4A9E-88F3-D39D6D446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029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B700-1E1A-4F68-A605-A3E9B4966B23}" type="datetimeFigureOut">
              <a:rPr lang="en-US" smtClean="0"/>
              <a:t>11/4/2018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4FB31-6532-4A9E-88F3-D39D6D446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677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B700-1E1A-4F68-A605-A3E9B4966B23}" type="datetimeFigureOut">
              <a:rPr lang="en-US" smtClean="0"/>
              <a:t>11/4/2018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4FB31-6532-4A9E-88F3-D39D6D446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016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B700-1E1A-4F68-A605-A3E9B4966B23}" type="datetimeFigureOut">
              <a:rPr lang="en-US" smtClean="0"/>
              <a:t>11/4/2018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4FB31-6532-4A9E-88F3-D39D6D446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504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B700-1E1A-4F68-A605-A3E9B4966B23}" type="datetimeFigureOut">
              <a:rPr lang="en-US" smtClean="0"/>
              <a:t>11/4/2018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4FB31-6532-4A9E-88F3-D39D6D446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247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B700-1E1A-4F68-A605-A3E9B4966B23}" type="datetimeFigureOut">
              <a:rPr lang="en-US" smtClean="0"/>
              <a:t>11/4/2018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4FB31-6532-4A9E-88F3-D39D6D446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910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B700-1E1A-4F68-A605-A3E9B4966B23}" type="datetimeFigureOut">
              <a:rPr lang="en-US" smtClean="0"/>
              <a:t>11/4/2018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4FB31-6532-4A9E-88F3-D39D6D446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47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B700-1E1A-4F68-A605-A3E9B4966B23}" type="datetimeFigureOut">
              <a:rPr lang="en-US" smtClean="0"/>
              <a:t>11/4/2018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4FB31-6532-4A9E-88F3-D39D6D446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385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B700-1E1A-4F68-A605-A3E9B4966B23}" type="datetimeFigureOut">
              <a:rPr lang="en-US" smtClean="0"/>
              <a:t>11/4/2018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4FB31-6532-4A9E-88F3-D39D6D446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830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B700-1E1A-4F68-A605-A3E9B4966B23}" type="datetimeFigureOut">
              <a:rPr lang="en-US" smtClean="0"/>
              <a:t>11/4/2018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4FB31-6532-4A9E-88F3-D39D6D446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910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5B700-1E1A-4F68-A605-A3E9B4966B23}" type="datetimeFigureOut">
              <a:rPr lang="en-US" smtClean="0"/>
              <a:t>11/4/2018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4FB31-6532-4A9E-88F3-D39D6D446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99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8"/>
          <a:stretch/>
        </p:blipFill>
        <p:spPr>
          <a:xfrm>
            <a:off x="0" y="0"/>
            <a:ext cx="12192000" cy="4114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76672"/>
            <a:ext cx="2057400" cy="10287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4114800"/>
            <a:ext cx="12192000" cy="914400"/>
            <a:chOff x="0" y="4114800"/>
            <a:chExt cx="12192000" cy="914400"/>
          </a:xfrm>
        </p:grpSpPr>
        <p:sp>
          <p:nvSpPr>
            <p:cNvPr id="8" name="Text Placeholder 7"/>
            <p:cNvSpPr txBox="1">
              <a:spLocks/>
            </p:cNvSpPr>
            <p:nvPr/>
          </p:nvSpPr>
          <p:spPr>
            <a:xfrm>
              <a:off x="0" y="4114800"/>
              <a:ext cx="12192000" cy="9144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lIns="457200" rIns="457200" anchor="ctr" anchorCtr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 i="0" u="none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4000" b="0" i="0" u="none" strike="noStrike" kern="1200" cap="all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7" name="Title 1"/>
            <p:cNvSpPr txBox="1">
              <a:spLocks/>
            </p:cNvSpPr>
            <p:nvPr/>
          </p:nvSpPr>
          <p:spPr>
            <a:xfrm>
              <a:off x="457200" y="4114800"/>
              <a:ext cx="11274552" cy="914400"/>
            </a:xfrm>
            <a:prstGeom prst="rect">
              <a:avLst/>
            </a:prstGeom>
          </p:spPr>
          <p:txBody>
            <a:bodyPr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u="none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>
                <a:lnSpc>
                  <a:spcPct val="100000"/>
                </a:lnSpc>
              </a:pPr>
              <a:r>
                <a:rPr lang="en-US" sz="4000" cap="all" dirty="0" smtClean="0">
                  <a:solidFill>
                    <a:schemeClr val="bg1"/>
                  </a:solidFill>
                </a:rPr>
                <a:t>Five-Year Financial Forecast</a:t>
              </a: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457200" y="5029200"/>
            <a:ext cx="11274552" cy="9144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4000" cap="all" dirty="0" smtClean="0">
                <a:solidFill>
                  <a:schemeClr val="accent1">
                    <a:lumMod val="75000"/>
                  </a:schemeClr>
                </a:solidFill>
              </a:rPr>
              <a:t>FY 20-24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200" y="5943600"/>
            <a:ext cx="11274552" cy="4572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2400" dirty="0" smtClean="0"/>
              <a:t>November 5, 2018</a:t>
            </a:r>
          </a:p>
        </p:txBody>
      </p:sp>
    </p:spTree>
    <p:extLst>
      <p:ext uri="{BB962C8B-B14F-4D97-AF65-F5344CB8AC3E}">
        <p14:creationId xmlns:p14="http://schemas.microsoft.com/office/powerpoint/2010/main" val="429073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/>
          <p:cNvSpPr txBox="1">
            <a:spLocks/>
          </p:cNvSpPr>
          <p:nvPr/>
        </p:nvSpPr>
        <p:spPr>
          <a:xfrm>
            <a:off x="0" y="457200"/>
            <a:ext cx="12192000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lIns="457200" rIns="45720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all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Student Enrollment, K-12</a:t>
            </a:r>
            <a:endParaRPr kumimoji="0" lang="en-US" sz="4000" b="0" i="0" u="none" strike="noStrike" kern="120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aphicFrame>
        <p:nvGraphicFramePr>
          <p:cNvPr id="4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1147123"/>
              </p:ext>
            </p:extLst>
          </p:nvPr>
        </p:nvGraphicFramePr>
        <p:xfrm>
          <a:off x="457200" y="1828800"/>
          <a:ext cx="11274551" cy="393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077386"/>
              </p:ext>
            </p:extLst>
          </p:nvPr>
        </p:nvGraphicFramePr>
        <p:xfrm>
          <a:off x="457202" y="5760720"/>
          <a:ext cx="11274549" cy="640080"/>
        </p:xfrm>
        <a:graphic>
          <a:graphicData uri="http://schemas.openxmlformats.org/drawingml/2006/table">
            <a:tbl>
              <a:tblPr>
                <a:effectLst/>
                <a:tableStyleId>{327F97BB-C833-4FB7-BDE5-3F7075034690}</a:tableStyleId>
              </a:tblPr>
              <a:tblGrid>
                <a:gridCol w="1211179">
                  <a:extLst>
                    <a:ext uri="{9D8B030D-6E8A-4147-A177-3AD203B41FA5}">
                      <a16:colId xmlns:a16="http://schemas.microsoft.com/office/drawing/2014/main" xmlns="" val="1759802674"/>
                    </a:ext>
                  </a:extLst>
                </a:gridCol>
                <a:gridCol w="1006337">
                  <a:extLst>
                    <a:ext uri="{9D8B030D-6E8A-4147-A177-3AD203B41FA5}">
                      <a16:colId xmlns:a16="http://schemas.microsoft.com/office/drawing/2014/main" xmlns="" val="3077084225"/>
                    </a:ext>
                  </a:extLst>
                </a:gridCol>
                <a:gridCol w="1006337">
                  <a:extLst>
                    <a:ext uri="{9D8B030D-6E8A-4147-A177-3AD203B41FA5}">
                      <a16:colId xmlns:a16="http://schemas.microsoft.com/office/drawing/2014/main" xmlns="" val="1032127142"/>
                    </a:ext>
                  </a:extLst>
                </a:gridCol>
                <a:gridCol w="1006337">
                  <a:extLst>
                    <a:ext uri="{9D8B030D-6E8A-4147-A177-3AD203B41FA5}">
                      <a16:colId xmlns:a16="http://schemas.microsoft.com/office/drawing/2014/main" xmlns="" val="3126505382"/>
                    </a:ext>
                  </a:extLst>
                </a:gridCol>
                <a:gridCol w="1006337">
                  <a:extLst>
                    <a:ext uri="{9D8B030D-6E8A-4147-A177-3AD203B41FA5}">
                      <a16:colId xmlns:a16="http://schemas.microsoft.com/office/drawing/2014/main" xmlns="" val="4079654122"/>
                    </a:ext>
                  </a:extLst>
                </a:gridCol>
                <a:gridCol w="1006337">
                  <a:extLst>
                    <a:ext uri="{9D8B030D-6E8A-4147-A177-3AD203B41FA5}">
                      <a16:colId xmlns:a16="http://schemas.microsoft.com/office/drawing/2014/main" xmlns="" val="3208644993"/>
                    </a:ext>
                  </a:extLst>
                </a:gridCol>
                <a:gridCol w="1006337">
                  <a:extLst>
                    <a:ext uri="{9D8B030D-6E8A-4147-A177-3AD203B41FA5}">
                      <a16:colId xmlns:a16="http://schemas.microsoft.com/office/drawing/2014/main" xmlns="" val="1236851033"/>
                    </a:ext>
                  </a:extLst>
                </a:gridCol>
                <a:gridCol w="1006337">
                  <a:extLst>
                    <a:ext uri="{9D8B030D-6E8A-4147-A177-3AD203B41FA5}">
                      <a16:colId xmlns:a16="http://schemas.microsoft.com/office/drawing/2014/main" xmlns="" val="2961130812"/>
                    </a:ext>
                  </a:extLst>
                </a:gridCol>
                <a:gridCol w="1006337">
                  <a:extLst>
                    <a:ext uri="{9D8B030D-6E8A-4147-A177-3AD203B41FA5}">
                      <a16:colId xmlns:a16="http://schemas.microsoft.com/office/drawing/2014/main" xmlns="" val="2455665901"/>
                    </a:ext>
                  </a:extLst>
                </a:gridCol>
                <a:gridCol w="1006337">
                  <a:extLst>
                    <a:ext uri="{9D8B030D-6E8A-4147-A177-3AD203B41FA5}">
                      <a16:colId xmlns:a16="http://schemas.microsoft.com/office/drawing/2014/main" xmlns="" val="437936893"/>
                    </a:ext>
                  </a:extLst>
                </a:gridCol>
                <a:gridCol w="1006337">
                  <a:extLst>
                    <a:ext uri="{9D8B030D-6E8A-4147-A177-3AD203B41FA5}">
                      <a16:colId xmlns:a16="http://schemas.microsoft.com/office/drawing/2014/main" xmlns="" val="13718117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Annual Increase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253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46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38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166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59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97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44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182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142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97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23559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884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9670483"/>
              </p:ext>
            </p:extLst>
          </p:nvPr>
        </p:nvGraphicFramePr>
        <p:xfrm>
          <a:off x="593339" y="2375852"/>
          <a:ext cx="347472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Content Placeholder 2"/>
          <p:cNvSpPr txBox="1">
            <a:spLocks/>
          </p:cNvSpPr>
          <p:nvPr/>
        </p:nvSpPr>
        <p:spPr>
          <a:xfrm>
            <a:off x="457200" y="5943600"/>
            <a:ext cx="11274552" cy="457200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400050" indent="-3429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Clr>
                <a:schemeClr val="accent4"/>
              </a:buClr>
              <a:buSzPct val="110000"/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85850" indent="-3429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1800"/>
              </a:spcAft>
              <a:buClr>
                <a:schemeClr val="accent4"/>
              </a:buClr>
              <a:buSzPct val="60000"/>
              <a:buFont typeface="Courier New" panose="02070309020205020404" pitchFamily="49" charset="0"/>
              <a:buChar char="o"/>
              <a:defRPr sz="2400" b="0" i="0" u="none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57200" indent="-3429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1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3429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1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7200" indent="-3429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1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Clr>
                <a:srgbClr val="82B268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chemeClr val="accent6"/>
                </a:solidFill>
              </a:rPr>
              <a:t>■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Economically Disadvantaged Students   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■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Non-Economically Disadvantaged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Students</a:t>
            </a:r>
          </a:p>
        </p:txBody>
      </p:sp>
      <p:sp>
        <p:nvSpPr>
          <p:cNvPr id="3" name="Rectangle 2"/>
          <p:cNvSpPr/>
          <p:nvPr/>
        </p:nvSpPr>
        <p:spPr>
          <a:xfrm>
            <a:off x="1821585" y="3882380"/>
            <a:ext cx="1018227" cy="461665"/>
          </a:xfrm>
          <a:prstGeom prst="rect">
            <a:avLst/>
          </a:prstGeom>
        </p:spPr>
        <p:txBody>
          <a:bodyPr wrap="none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6"/>
                </a:solidFill>
              </a:rPr>
              <a:t>22.6%</a:t>
            </a:r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57200" y="457200"/>
            <a:ext cx="11274552" cy="109728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4000" cap="all" dirty="0" smtClean="0"/>
              <a:t>Economically Disadvantaged Students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i="1" dirty="0" smtClean="0">
                <a:solidFill>
                  <a:schemeClr val="accent5"/>
                </a:solidFill>
                <a:latin typeface="+mn-lt"/>
              </a:rPr>
              <a:t>Based on September 30th Enrollment, Grades PK-12</a:t>
            </a:r>
            <a:endParaRPr lang="en-US" sz="2000" i="1" dirty="0">
              <a:solidFill>
                <a:schemeClr val="accent5"/>
              </a:solidFill>
              <a:latin typeface="+mn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297705"/>
              </p:ext>
            </p:extLst>
          </p:nvPr>
        </p:nvGraphicFramePr>
        <p:xfrm>
          <a:off x="457199" y="1825625"/>
          <a:ext cx="11274552" cy="457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758184">
                  <a:extLst>
                    <a:ext uri="{9D8B030D-6E8A-4147-A177-3AD203B41FA5}">
                      <a16:colId xmlns:a16="http://schemas.microsoft.com/office/drawing/2014/main" xmlns="" val="2758832370"/>
                    </a:ext>
                  </a:extLst>
                </a:gridCol>
                <a:gridCol w="3758184">
                  <a:extLst>
                    <a:ext uri="{9D8B030D-6E8A-4147-A177-3AD203B41FA5}">
                      <a16:colId xmlns:a16="http://schemas.microsoft.com/office/drawing/2014/main" xmlns="" val="694206743"/>
                    </a:ext>
                  </a:extLst>
                </a:gridCol>
                <a:gridCol w="3758184">
                  <a:extLst>
                    <a:ext uri="{9D8B030D-6E8A-4147-A177-3AD203B41FA5}">
                      <a16:colId xmlns:a16="http://schemas.microsoft.com/office/drawing/2014/main" xmlns="" val="35285374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FY 09-10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FY 17-18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FY 18-19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60638963"/>
                  </a:ext>
                </a:extLst>
              </a:tr>
            </a:tbl>
          </a:graphicData>
        </a:graphic>
      </p:graphicFrame>
      <p:graphicFrame>
        <p:nvGraphicFramePr>
          <p:cNvPr id="27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3286557"/>
              </p:ext>
            </p:extLst>
          </p:nvPr>
        </p:nvGraphicFramePr>
        <p:xfrm>
          <a:off x="8119872" y="2375852"/>
          <a:ext cx="347472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8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0836679"/>
              </p:ext>
            </p:extLst>
          </p:nvPr>
        </p:nvGraphicFramePr>
        <p:xfrm>
          <a:off x="4356605" y="2380647"/>
          <a:ext cx="347472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9" name="Rectangle 28"/>
          <p:cNvSpPr/>
          <p:nvPr/>
        </p:nvSpPr>
        <p:spPr>
          <a:xfrm>
            <a:off x="5584852" y="3882380"/>
            <a:ext cx="1018227" cy="461665"/>
          </a:xfrm>
          <a:prstGeom prst="rect">
            <a:avLst/>
          </a:prstGeom>
        </p:spPr>
        <p:txBody>
          <a:bodyPr wrap="none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6"/>
                </a:solidFill>
              </a:rPr>
              <a:t>30.4%</a:t>
            </a:r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348118" y="3882380"/>
            <a:ext cx="1018227" cy="461665"/>
          </a:xfrm>
          <a:prstGeom prst="rect">
            <a:avLst/>
          </a:prstGeom>
        </p:spPr>
        <p:txBody>
          <a:bodyPr wrap="none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6"/>
                </a:solidFill>
              </a:rPr>
              <a:t>29.5%</a:t>
            </a:r>
            <a:endParaRPr lang="en-US" sz="24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85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2132217"/>
              </p:ext>
            </p:extLst>
          </p:nvPr>
        </p:nvGraphicFramePr>
        <p:xfrm>
          <a:off x="457199" y="1920240"/>
          <a:ext cx="11274552" cy="4754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39" y="1600200"/>
            <a:ext cx="11183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b="1" dirty="0" smtClean="0"/>
              <a:t>FY 10-11 to FY 18-19: </a:t>
            </a:r>
            <a:r>
              <a:rPr lang="en-US" sz="2000" dirty="0" smtClean="0"/>
              <a:t>$15.6 Million Increase (</a:t>
            </a:r>
            <a:r>
              <a:rPr lang="en-US" sz="2000" dirty="0" smtClean="0">
                <a:solidFill>
                  <a:srgbClr val="008000"/>
                </a:solidFill>
              </a:rPr>
              <a:t>▲</a:t>
            </a:r>
            <a:r>
              <a:rPr lang="en-US" sz="2000" dirty="0" smtClean="0"/>
              <a:t>62.1%) </a:t>
            </a:r>
            <a:endParaRPr lang="en-US" sz="2000" dirty="0"/>
          </a:p>
        </p:txBody>
      </p:sp>
      <p:sp>
        <p:nvSpPr>
          <p:cNvPr id="6" name="Text Placeholder 7"/>
          <p:cNvSpPr txBox="1">
            <a:spLocks/>
          </p:cNvSpPr>
          <p:nvPr/>
        </p:nvSpPr>
        <p:spPr>
          <a:xfrm>
            <a:off x="0" y="457200"/>
            <a:ext cx="12192000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lIns="457200" rIns="45720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all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Special</a:t>
            </a:r>
            <a:r>
              <a:rPr kumimoji="0" lang="en-US" sz="4000" b="0" i="0" u="none" strike="noStrike" kern="1200" cap="all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Program Costs Over Time</a:t>
            </a:r>
            <a:endParaRPr kumimoji="0" lang="en-US" sz="4000" b="0" i="0" u="none" strike="noStrike" kern="120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426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>
            <a:spLocks/>
          </p:cNvSpPr>
          <p:nvPr/>
        </p:nvSpPr>
        <p:spPr>
          <a:xfrm>
            <a:off x="457200" y="457200"/>
            <a:ext cx="11274552" cy="109728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4000" cap="all" dirty="0" smtClean="0"/>
              <a:t>Five-Year Financial Forecast </a:t>
            </a:r>
            <a:r>
              <a:rPr lang="en-US" sz="4000" dirty="0" smtClean="0"/>
              <a:t>(in millions)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i="1" dirty="0" smtClean="0">
                <a:solidFill>
                  <a:schemeClr val="accent5"/>
                </a:solidFill>
                <a:latin typeface="+mn-lt"/>
              </a:rPr>
              <a:t>Includes common salary, inflation </a:t>
            </a:r>
            <a:r>
              <a:rPr lang="en-US" sz="2000" i="1" dirty="0">
                <a:solidFill>
                  <a:schemeClr val="accent5"/>
                </a:solidFill>
                <a:latin typeface="+mn-lt"/>
              </a:rPr>
              <a:t>and benefit assumptions, </a:t>
            </a:r>
            <a:r>
              <a:rPr lang="en-US" sz="2000" i="1" dirty="0" smtClean="0">
                <a:solidFill>
                  <a:schemeClr val="accent5"/>
                </a:solidFill>
                <a:latin typeface="+mn-lt"/>
              </a:rPr>
              <a:t>and teacher growth</a:t>
            </a:r>
            <a:r>
              <a:rPr lang="en-US" sz="2000" i="1" dirty="0">
                <a:solidFill>
                  <a:schemeClr val="accent5"/>
                </a:solidFill>
                <a:latin typeface="+mn-lt"/>
              </a:rPr>
              <a:t>, </a:t>
            </a:r>
            <a:r>
              <a:rPr lang="en-US" sz="2000" i="1" dirty="0" smtClean="0">
                <a:solidFill>
                  <a:schemeClr val="accent5"/>
                </a:solidFill>
                <a:latin typeface="+mn-lt"/>
              </a:rPr>
              <a:t/>
            </a:r>
            <a:br>
              <a:rPr lang="en-US" sz="2000" i="1" dirty="0" smtClean="0">
                <a:solidFill>
                  <a:schemeClr val="accent5"/>
                </a:solidFill>
                <a:latin typeface="+mn-lt"/>
              </a:rPr>
            </a:br>
            <a:r>
              <a:rPr lang="en-US" sz="2000" i="1" dirty="0" smtClean="0">
                <a:solidFill>
                  <a:schemeClr val="accent5"/>
                </a:solidFill>
                <a:latin typeface="+mn-lt"/>
              </a:rPr>
              <a:t>but </a:t>
            </a:r>
            <a:r>
              <a:rPr lang="en-US" sz="2000" i="1" u="sng" dirty="0">
                <a:solidFill>
                  <a:schemeClr val="accent5"/>
                </a:solidFill>
                <a:latin typeface="+mn-lt"/>
              </a:rPr>
              <a:t>NO</a:t>
            </a:r>
            <a:r>
              <a:rPr lang="en-US" sz="2000" i="1" dirty="0">
                <a:solidFill>
                  <a:schemeClr val="accent5"/>
                </a:solidFill>
                <a:latin typeface="+mn-lt"/>
              </a:rPr>
              <a:t> initiatives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i="1" dirty="0">
              <a:solidFill>
                <a:schemeClr val="accent5"/>
              </a:solidFill>
              <a:latin typeface="+mn-lt"/>
            </a:endParaRPr>
          </a:p>
        </p:txBody>
      </p:sp>
      <p:graphicFrame>
        <p:nvGraphicFramePr>
          <p:cNvPr id="11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2399987"/>
              </p:ext>
            </p:extLst>
          </p:nvPr>
        </p:nvGraphicFramePr>
        <p:xfrm>
          <a:off x="457200" y="1828800"/>
          <a:ext cx="11274552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014899"/>
              </p:ext>
            </p:extLst>
          </p:nvPr>
        </p:nvGraphicFramePr>
        <p:xfrm>
          <a:off x="457198" y="6035040"/>
          <a:ext cx="11274554" cy="3413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87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91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91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891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8916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08916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9525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GAP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rgbClr val="CC0000"/>
                          </a:solidFill>
                          <a:latin typeface="+mn-lt"/>
                        </a:rPr>
                        <a:t>($2.36)</a:t>
                      </a:r>
                      <a:endParaRPr lang="en-US" sz="2000" b="0" dirty="0">
                        <a:solidFill>
                          <a:srgbClr val="CC0000"/>
                        </a:solidFill>
                        <a:latin typeface="+mn-lt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rgbClr val="CC0000"/>
                          </a:solidFill>
                          <a:latin typeface="+mn-lt"/>
                        </a:rPr>
                        <a:t>($5.04)</a:t>
                      </a:r>
                      <a:endParaRPr lang="en-US" sz="2000" b="0" dirty="0">
                        <a:solidFill>
                          <a:srgbClr val="CC0000"/>
                        </a:solidFill>
                        <a:latin typeface="+mn-lt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rgbClr val="CC0000"/>
                          </a:solidFill>
                          <a:latin typeface="+mn-lt"/>
                        </a:rPr>
                        <a:t>($7.591)</a:t>
                      </a:r>
                      <a:endParaRPr lang="en-US" sz="2000" b="0" dirty="0">
                        <a:solidFill>
                          <a:srgbClr val="CC0000"/>
                        </a:solidFill>
                        <a:latin typeface="+mn-lt"/>
                      </a:endParaRPr>
                    </a:p>
                  </a:txBody>
                  <a:tcPr marT="18288" marB="18288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rgbClr val="CC0000"/>
                          </a:solidFill>
                          <a:latin typeface="+mn-lt"/>
                        </a:rPr>
                        <a:t>($11.11)</a:t>
                      </a:r>
                      <a:endParaRPr lang="en-US" sz="2000" b="0" dirty="0">
                        <a:solidFill>
                          <a:srgbClr val="CC0000"/>
                        </a:solidFill>
                        <a:latin typeface="+mn-lt"/>
                      </a:endParaRPr>
                    </a:p>
                  </a:txBody>
                  <a:tcPr marT="18288" marB="18288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rgbClr val="CC0000"/>
                          </a:solidFill>
                          <a:latin typeface="+mn-lt"/>
                        </a:rPr>
                        <a:t>($14.20)</a:t>
                      </a:r>
                      <a:endParaRPr lang="en-US" sz="2000" b="0" dirty="0">
                        <a:solidFill>
                          <a:srgbClr val="CC0000"/>
                        </a:solidFill>
                        <a:latin typeface="+mn-lt"/>
                      </a:endParaRPr>
                    </a:p>
                  </a:txBody>
                  <a:tcPr marT="18288" marB="18288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779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457200" y="457200"/>
            <a:ext cx="11274552" cy="109728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4000" cap="all" dirty="0" smtClean="0"/>
              <a:t>Funding Considerations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i="1" u="sng" dirty="0" smtClean="0">
                <a:solidFill>
                  <a:schemeClr val="accent5"/>
                </a:solidFill>
                <a:latin typeface="+mn-lt"/>
              </a:rPr>
              <a:t>NOT</a:t>
            </a:r>
            <a:r>
              <a:rPr lang="en-US" sz="2000" i="1" dirty="0" smtClean="0">
                <a:solidFill>
                  <a:schemeClr val="accent5"/>
                </a:solidFill>
                <a:latin typeface="+mn-lt"/>
              </a:rPr>
              <a:t> Included in Five-Year Financial Forecast</a:t>
            </a:r>
            <a:endParaRPr lang="en-US" sz="2000" i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11274552" cy="4572000"/>
          </a:xfrm>
        </p:spPr>
        <p:txBody>
          <a:bodyPr>
            <a:noAutofit/>
          </a:bodyPr>
          <a:lstStyle/>
          <a:p>
            <a:pPr marL="594360" indent="-59436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chemeClr val="accent5"/>
              </a:buClr>
              <a:buFont typeface="Century Gothic" panose="020B0502020202020204" pitchFamily="34" charset="0"/>
              <a:buChar char="►"/>
            </a:pPr>
            <a:r>
              <a:rPr lang="en-US" sz="2400" dirty="0" smtClean="0"/>
              <a:t>Additional Teacher Compensation Strategies</a:t>
            </a:r>
          </a:p>
          <a:p>
            <a:pPr marL="594360" indent="-59436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chemeClr val="accent5"/>
              </a:buClr>
              <a:buFont typeface="Century Gothic" panose="020B0502020202020204" pitchFamily="34" charset="0"/>
              <a:buChar char="►"/>
            </a:pPr>
            <a:r>
              <a:rPr lang="en-US" sz="2400" dirty="0" smtClean="0"/>
              <a:t>Targeted Classified Compensation Strategies (for hard-to-fill positions)</a:t>
            </a:r>
          </a:p>
          <a:p>
            <a:pPr marL="594360" indent="-59436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chemeClr val="accent5"/>
              </a:buClr>
              <a:buFont typeface="Century Gothic" panose="020B0502020202020204" pitchFamily="34" charset="0"/>
              <a:buChar char="►"/>
            </a:pPr>
            <a:r>
              <a:rPr lang="en-US" sz="2400" dirty="0" smtClean="0"/>
              <a:t>Equity</a:t>
            </a:r>
          </a:p>
          <a:p>
            <a:pPr marL="594360" indent="-59436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chemeClr val="accent5"/>
              </a:buClr>
              <a:buFont typeface="Century Gothic" panose="020B0502020202020204" pitchFamily="34" charset="0"/>
              <a:buChar char="►"/>
            </a:pPr>
            <a:r>
              <a:rPr lang="en-US" sz="2400" dirty="0" smtClean="0"/>
              <a:t>School Safety</a:t>
            </a:r>
          </a:p>
          <a:p>
            <a:pPr marL="594360" indent="-59436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chemeClr val="accent5"/>
              </a:buClr>
              <a:buFont typeface="Century Gothic" panose="020B0502020202020204" pitchFamily="34" charset="0"/>
              <a:buChar char="►"/>
            </a:pPr>
            <a:r>
              <a:rPr lang="en-US" sz="2400" dirty="0" smtClean="0"/>
              <a:t>Mental Health</a:t>
            </a:r>
          </a:p>
          <a:p>
            <a:pPr marL="594360" indent="-59436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chemeClr val="accent5"/>
              </a:buClr>
              <a:buFont typeface="Century Gothic" panose="020B0502020202020204" pitchFamily="34" charset="0"/>
              <a:buChar char="►"/>
            </a:pPr>
            <a:r>
              <a:rPr lang="en-US" sz="2400" dirty="0" smtClean="0"/>
              <a:t>Additional initiatives aligned with our Strategic Priorities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5"/>
              </a:buClr>
              <a:buFont typeface="Century Gothic" panose="020B0502020202020204" pitchFamily="34" charset="0"/>
              <a:buChar char="►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3417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457200" y="457200"/>
            <a:ext cx="11274552" cy="109728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4000" cap="all" dirty="0" smtClean="0"/>
              <a:t>Strategic Plan: Horizon 2020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i="1" dirty="0" smtClean="0">
                <a:solidFill>
                  <a:schemeClr val="accent5"/>
                </a:solidFill>
                <a:latin typeface="+mn-lt"/>
              </a:rPr>
              <a:t>Unleashing Each Student’s Potential</a:t>
            </a:r>
            <a:endParaRPr lang="en-US" sz="2000" i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22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11274552" cy="45720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None/>
            </a:pPr>
            <a:r>
              <a:rPr lang="en-US" sz="2400" cap="all" dirty="0" smtClean="0">
                <a:solidFill>
                  <a:schemeClr val="accent1">
                    <a:lumMod val="75000"/>
                  </a:schemeClr>
                </a:solidFill>
                <a:ea typeface="Segoe UI Black" panose="020B0A02040204020203" pitchFamily="34" charset="0"/>
                <a:cs typeface="Segoe UI Black" panose="020B0A02040204020203" pitchFamily="34" charset="0"/>
              </a:rPr>
              <a:t>Mission</a:t>
            </a:r>
            <a:r>
              <a:rPr lang="en-US" sz="2400" dirty="0" smtClean="0"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dirty="0" smtClean="0">
                <a:solidFill>
                  <a:schemeClr val="accent5"/>
                </a:solidFill>
              </a:rPr>
              <a:t>|</a:t>
            </a:r>
            <a:r>
              <a:rPr lang="en-US" sz="2400" dirty="0" smtClean="0"/>
              <a:t> The </a:t>
            </a:r>
            <a:r>
              <a:rPr lang="en-US" sz="2400" dirty="0"/>
              <a:t>core purpose of Albemarle County Public Schools </a:t>
            </a:r>
            <a:r>
              <a:rPr lang="en-US" sz="2400" dirty="0" smtClean="0"/>
              <a:t>is </a:t>
            </a:r>
            <a:br>
              <a:rPr lang="en-US" sz="2400" dirty="0" smtClean="0"/>
            </a:br>
            <a:r>
              <a:rPr lang="en-US" sz="2400" dirty="0" smtClean="0"/>
              <a:t>to </a:t>
            </a:r>
            <a:r>
              <a:rPr lang="en-US" sz="2400" dirty="0"/>
              <a:t>establish </a:t>
            </a:r>
            <a:r>
              <a:rPr lang="en-US" sz="2400" dirty="0" smtClean="0"/>
              <a:t>a </a:t>
            </a:r>
            <a:r>
              <a:rPr lang="en-US" sz="2400" dirty="0"/>
              <a:t>community of learners and learning, through relationships, relevance and rigor, one student </a:t>
            </a:r>
            <a:r>
              <a:rPr lang="en-US" sz="2400" dirty="0" smtClean="0"/>
              <a:t>at </a:t>
            </a:r>
            <a:r>
              <a:rPr lang="en-US" sz="2400" dirty="0"/>
              <a:t>a time.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None/>
            </a:pPr>
            <a:r>
              <a:rPr lang="en-US" sz="2400" cap="all" dirty="0" smtClean="0">
                <a:solidFill>
                  <a:schemeClr val="accent1">
                    <a:lumMod val="75000"/>
                  </a:schemeClr>
                </a:solidFill>
                <a:ea typeface="Segoe UI Black" panose="020B0A02040204020203" pitchFamily="34" charset="0"/>
                <a:cs typeface="Segoe UI Black" panose="020B0A02040204020203" pitchFamily="34" charset="0"/>
              </a:rPr>
              <a:t>Vision</a:t>
            </a:r>
            <a:r>
              <a:rPr lang="en-US" sz="2400" dirty="0" smtClean="0"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dirty="0" smtClean="0">
                <a:solidFill>
                  <a:schemeClr val="accent5"/>
                </a:solidFill>
              </a:rPr>
              <a:t>|</a:t>
            </a:r>
            <a:r>
              <a:rPr lang="en-US" sz="2400" dirty="0" smtClean="0"/>
              <a:t> </a:t>
            </a:r>
            <a:r>
              <a:rPr lang="en-US" sz="2400" dirty="0"/>
              <a:t>All learners believe in their power to embrace learning, to excel, and to </a:t>
            </a:r>
            <a:r>
              <a:rPr lang="en-US" sz="2400" dirty="0" smtClean="0"/>
              <a:t>own </a:t>
            </a:r>
            <a:r>
              <a:rPr lang="en-US" sz="2400" dirty="0"/>
              <a:t>their future.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None/>
            </a:pPr>
            <a:r>
              <a:rPr lang="en-US" sz="2400" cap="all" dirty="0" smtClean="0">
                <a:solidFill>
                  <a:schemeClr val="accent1">
                    <a:lumMod val="75000"/>
                  </a:schemeClr>
                </a:solidFill>
                <a:ea typeface="Segoe UI Black" panose="020B0A02040204020203" pitchFamily="34" charset="0"/>
                <a:cs typeface="Segoe UI Black" panose="020B0A02040204020203" pitchFamily="34" charset="0"/>
              </a:rPr>
              <a:t>Core Values</a:t>
            </a:r>
            <a:r>
              <a:rPr lang="en-US" sz="2400" dirty="0" smtClean="0"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dirty="0" smtClean="0">
                <a:solidFill>
                  <a:schemeClr val="accent5"/>
                </a:solidFill>
              </a:rPr>
              <a:t>|</a:t>
            </a:r>
            <a:r>
              <a:rPr lang="en-US" sz="2400" dirty="0" smtClean="0"/>
              <a:t> Excellence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•</a:t>
            </a:r>
            <a:r>
              <a:rPr lang="en-US" sz="2400" dirty="0" smtClean="0"/>
              <a:t> Young People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•</a:t>
            </a:r>
            <a:r>
              <a:rPr lang="en-US" sz="2400" dirty="0" smtClean="0"/>
              <a:t> Community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•</a:t>
            </a:r>
            <a:r>
              <a:rPr lang="en-US" sz="2400" dirty="0"/>
              <a:t> </a:t>
            </a:r>
            <a:r>
              <a:rPr lang="en-US" sz="2400" dirty="0" smtClean="0"/>
              <a:t>Respect</a:t>
            </a:r>
            <a:endParaRPr lang="en-US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None/>
            </a:pPr>
            <a:r>
              <a:rPr lang="en-US" sz="2400" cap="all" dirty="0" smtClean="0">
                <a:solidFill>
                  <a:schemeClr val="accent1">
                    <a:lumMod val="75000"/>
                  </a:schemeClr>
                </a:solidFill>
                <a:ea typeface="Segoe UI Black" panose="020B0A02040204020203" pitchFamily="34" charset="0"/>
                <a:cs typeface="Segoe UI Black" panose="020B0A02040204020203" pitchFamily="34" charset="0"/>
              </a:rPr>
              <a:t>Student-Centered Goal</a:t>
            </a:r>
            <a:r>
              <a:rPr lang="en-US" sz="2400" dirty="0" smtClean="0"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dirty="0" smtClean="0">
                <a:solidFill>
                  <a:schemeClr val="accent5"/>
                </a:solidFill>
              </a:rPr>
              <a:t>|</a:t>
            </a:r>
            <a:r>
              <a:rPr lang="en-US" sz="2400" dirty="0" smtClean="0"/>
              <a:t> </a:t>
            </a:r>
            <a:r>
              <a:rPr lang="en-US" sz="2400" dirty="0"/>
              <a:t>All Albemarle County Public </a:t>
            </a:r>
            <a:r>
              <a:rPr lang="en-US" sz="2400" dirty="0" smtClean="0"/>
              <a:t>Schools students </a:t>
            </a:r>
            <a:r>
              <a:rPr lang="en-US" sz="2400" dirty="0"/>
              <a:t>will graduate </a:t>
            </a:r>
            <a:r>
              <a:rPr lang="en-US" sz="2400" dirty="0" smtClean="0"/>
              <a:t>having </a:t>
            </a:r>
            <a:r>
              <a:rPr lang="en-US" sz="2400" dirty="0"/>
              <a:t>actively mastered the </a:t>
            </a:r>
            <a:r>
              <a:rPr lang="en-US" sz="2400" dirty="0" smtClean="0"/>
              <a:t>lifelong-learning </a:t>
            </a:r>
            <a:r>
              <a:rPr lang="en-US" sz="2400" dirty="0"/>
              <a:t>skills they need </a:t>
            </a:r>
            <a:r>
              <a:rPr lang="en-US" sz="2400" dirty="0" smtClean="0"/>
              <a:t>to succeed </a:t>
            </a:r>
            <a:r>
              <a:rPr lang="en-US" sz="2400" dirty="0"/>
              <a:t>as </a:t>
            </a:r>
            <a:r>
              <a:rPr lang="en-US" sz="2400" dirty="0" smtClean="0"/>
              <a:t>21st </a:t>
            </a:r>
            <a:r>
              <a:rPr lang="en-US" sz="2400" dirty="0"/>
              <a:t>century </a:t>
            </a:r>
            <a:r>
              <a:rPr lang="en-US" sz="2400" dirty="0" smtClean="0"/>
              <a:t>learners</a:t>
            </a:r>
            <a:r>
              <a:rPr lang="en-US" sz="2400" dirty="0"/>
              <a:t>, workers and citizens.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352" y="457200"/>
            <a:ext cx="2057400" cy="129668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02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orizon 2020 Strategic Pla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352" y="5104119"/>
            <a:ext cx="2057400" cy="1296681"/>
          </a:xfrm>
          <a:prstGeom prst="rect">
            <a:avLst/>
          </a:prstGeom>
          <a:ln>
            <a:noFill/>
          </a:ln>
        </p:spPr>
      </p:pic>
      <p:sp>
        <p:nvSpPr>
          <p:cNvPr id="22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11274552" cy="4572000"/>
          </a:xfrm>
        </p:spPr>
        <p:txBody>
          <a:bodyPr>
            <a:noAutofit/>
          </a:bodyPr>
          <a:lstStyle/>
          <a:p>
            <a:pPr marL="682625" indent="-682625">
              <a:lnSpc>
                <a:spcPct val="100000"/>
              </a:lnSpc>
              <a:spcBef>
                <a:spcPts val="0"/>
              </a:spcBef>
              <a:spcAft>
                <a:spcPts val="4800"/>
              </a:spcAft>
              <a:buClr>
                <a:schemeClr val="accent5"/>
              </a:buClr>
              <a:buFont typeface="+mj-lt"/>
              <a:buAutoNum type="arabicPeriod"/>
            </a:pPr>
            <a:r>
              <a:rPr lang="en-US" sz="3200" dirty="0"/>
              <a:t>Create a culture of high expectations for all.</a:t>
            </a:r>
          </a:p>
          <a:p>
            <a:pPr marL="682625" indent="-682625">
              <a:lnSpc>
                <a:spcPct val="100000"/>
              </a:lnSpc>
              <a:spcBef>
                <a:spcPts val="0"/>
              </a:spcBef>
              <a:spcAft>
                <a:spcPts val="4800"/>
              </a:spcAft>
              <a:buClr>
                <a:schemeClr val="accent5"/>
              </a:buClr>
              <a:buFont typeface="+mj-lt"/>
              <a:buAutoNum type="arabicPeriod"/>
            </a:pPr>
            <a:r>
              <a:rPr lang="en-US" sz="3200" dirty="0"/>
              <a:t>Identify and remove practices that perpetuate the achievement gap.</a:t>
            </a:r>
          </a:p>
          <a:p>
            <a:pPr marL="682625" indent="-682625">
              <a:lnSpc>
                <a:spcPct val="100000"/>
              </a:lnSpc>
              <a:spcBef>
                <a:spcPts val="0"/>
              </a:spcBef>
              <a:spcAft>
                <a:spcPts val="4800"/>
              </a:spcAft>
              <a:buClr>
                <a:schemeClr val="accent5"/>
              </a:buClr>
              <a:buFont typeface="+mj-lt"/>
              <a:buAutoNum type="arabicPeriod"/>
            </a:pPr>
            <a:r>
              <a:rPr lang="en-US" sz="3200" dirty="0"/>
              <a:t>Ensure that students identify and develop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personal </a:t>
            </a:r>
            <a:r>
              <a:rPr lang="en-US" sz="3200" dirty="0"/>
              <a:t>interests.</a:t>
            </a:r>
          </a:p>
        </p:txBody>
      </p:sp>
      <p:sp>
        <p:nvSpPr>
          <p:cNvPr id="5" name="Text Placeholder 7"/>
          <p:cNvSpPr txBox="1">
            <a:spLocks/>
          </p:cNvSpPr>
          <p:nvPr/>
        </p:nvSpPr>
        <p:spPr>
          <a:xfrm>
            <a:off x="0" y="457200"/>
            <a:ext cx="12192000" cy="9144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lIns="457200" rIns="45720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all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2017-2019 Strategic</a:t>
            </a:r>
            <a:r>
              <a:rPr kumimoji="0" lang="en-US" sz="4000" b="0" i="0" u="none" strike="noStrike" kern="1200" cap="all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Priorities</a:t>
            </a:r>
            <a:endParaRPr kumimoji="0" lang="en-US" sz="4000" b="0" i="0" u="none" strike="noStrike" kern="1200" cap="all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202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552" y="1081387"/>
            <a:ext cx="7315200" cy="46952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" y="0"/>
            <a:ext cx="39593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Ins="457200" rtlCol="0" anchor="ctr"/>
          <a:lstStyle/>
          <a:p>
            <a:pPr>
              <a:spcAft>
                <a:spcPts val="1800"/>
              </a:spcAft>
            </a:pPr>
            <a:r>
              <a:rPr lang="en-US" sz="4000" cap="all" dirty="0" smtClean="0">
                <a:solidFill>
                  <a:schemeClr val="accent5"/>
                </a:solidFill>
                <a:latin typeface="+mj-lt"/>
                <a:cs typeface="Segoe UI Light" panose="020B0502040204020203" pitchFamily="34" charset="0"/>
              </a:rPr>
              <a:t>Defining Equity</a:t>
            </a:r>
          </a:p>
          <a:p>
            <a:pPr>
              <a:spcBef>
                <a:spcPts val="800"/>
              </a:spcBef>
            </a:pPr>
            <a:r>
              <a:rPr lang="en-US" sz="2200" dirty="0" smtClean="0">
                <a:solidFill>
                  <a:schemeClr val="bg1"/>
                </a:solidFill>
                <a:cs typeface="Segoe UI Light" panose="020B0502040204020203" pitchFamily="34" charset="0"/>
              </a:rPr>
              <a:t>The </a:t>
            </a:r>
            <a:r>
              <a:rPr lang="en-US" sz="2200" dirty="0">
                <a:solidFill>
                  <a:schemeClr val="bg1"/>
                </a:solidFill>
                <a:cs typeface="Segoe UI Light" panose="020B0502040204020203" pitchFamily="34" charset="0"/>
              </a:rPr>
              <a:t>shared mission </a:t>
            </a:r>
            <a:r>
              <a:rPr lang="en-US" sz="2200" dirty="0" smtClean="0">
                <a:solidFill>
                  <a:schemeClr val="bg1"/>
                </a:solidFill>
                <a:cs typeface="Segoe UI Light" panose="020B0502040204020203" pitchFamily="34" charset="0"/>
              </a:rPr>
              <a:t/>
            </a:r>
            <a:br>
              <a:rPr lang="en-US" sz="2200" dirty="0" smtClean="0">
                <a:solidFill>
                  <a:schemeClr val="bg1"/>
                </a:solidFill>
                <a:cs typeface="Segoe UI Light" panose="020B0502040204020203" pitchFamily="34" charset="0"/>
              </a:rPr>
            </a:br>
            <a:r>
              <a:rPr lang="en-US" sz="2200" dirty="0" smtClean="0">
                <a:solidFill>
                  <a:schemeClr val="bg1"/>
                </a:solidFill>
                <a:cs typeface="Segoe UI Light" panose="020B0502040204020203" pitchFamily="34" charset="0"/>
              </a:rPr>
              <a:t>of </a:t>
            </a:r>
            <a:r>
              <a:rPr lang="en-US" sz="2200" dirty="0">
                <a:solidFill>
                  <a:schemeClr val="bg1"/>
                </a:solidFill>
                <a:cs typeface="Segoe UI Light" panose="020B0502040204020203" pitchFamily="34" charset="0"/>
              </a:rPr>
              <a:t>our schools </a:t>
            </a:r>
            <a:r>
              <a:rPr lang="en-US" sz="2200" dirty="0" smtClean="0">
                <a:solidFill>
                  <a:schemeClr val="bg1"/>
                </a:solidFill>
                <a:cs typeface="Segoe UI Light" panose="020B0502040204020203" pitchFamily="34" charset="0"/>
              </a:rPr>
              <a:t>is to </a:t>
            </a:r>
            <a:r>
              <a:rPr lang="en-US" sz="2200" dirty="0">
                <a:solidFill>
                  <a:schemeClr val="bg1"/>
                </a:solidFill>
                <a:cs typeface="Segoe UI Light" panose="020B0502040204020203" pitchFamily="34" charset="0"/>
              </a:rPr>
              <a:t>end </a:t>
            </a:r>
            <a:r>
              <a:rPr lang="en-US" sz="2200" dirty="0" smtClean="0">
                <a:solidFill>
                  <a:schemeClr val="bg1"/>
                </a:solidFill>
                <a:cs typeface="Segoe UI Light" panose="020B0502040204020203" pitchFamily="34" charset="0"/>
              </a:rPr>
              <a:t>the </a:t>
            </a:r>
            <a:r>
              <a:rPr lang="en-US" sz="2200" dirty="0">
                <a:solidFill>
                  <a:schemeClr val="bg1"/>
                </a:solidFill>
                <a:cs typeface="Segoe UI Light" panose="020B0502040204020203" pitchFamily="34" charset="0"/>
              </a:rPr>
              <a:t>predictive value </a:t>
            </a:r>
            <a:r>
              <a:rPr lang="en-US" sz="2200" dirty="0" smtClean="0">
                <a:solidFill>
                  <a:schemeClr val="bg1"/>
                </a:solidFill>
                <a:cs typeface="Segoe UI Light" panose="020B0502040204020203" pitchFamily="34" charset="0"/>
              </a:rPr>
              <a:t>of </a:t>
            </a:r>
            <a:r>
              <a:rPr lang="en-US" sz="2200" dirty="0">
                <a:solidFill>
                  <a:schemeClr val="bg1"/>
                </a:solidFill>
                <a:cs typeface="Segoe UI Light" panose="020B0502040204020203" pitchFamily="34" charset="0"/>
              </a:rPr>
              <a:t>race, class, gender, and </a:t>
            </a:r>
            <a:r>
              <a:rPr lang="en-US" sz="2200" dirty="0" smtClean="0">
                <a:solidFill>
                  <a:schemeClr val="bg1"/>
                </a:solidFill>
                <a:cs typeface="Segoe UI Light" panose="020B0502040204020203" pitchFamily="34" charset="0"/>
              </a:rPr>
              <a:t>special capacities on </a:t>
            </a:r>
            <a:r>
              <a:rPr lang="en-US" sz="2200" dirty="0">
                <a:solidFill>
                  <a:schemeClr val="bg1"/>
                </a:solidFill>
                <a:cs typeface="Segoe UI Light" panose="020B0502040204020203" pitchFamily="34" charset="0"/>
              </a:rPr>
              <a:t>student success </a:t>
            </a:r>
            <a:r>
              <a:rPr lang="en-US" sz="2200" dirty="0" smtClean="0">
                <a:solidFill>
                  <a:schemeClr val="bg1"/>
                </a:solidFill>
                <a:cs typeface="Segoe UI Light" panose="020B0502040204020203" pitchFamily="34" charset="0"/>
              </a:rPr>
              <a:t>by </a:t>
            </a:r>
            <a:r>
              <a:rPr lang="en-US" sz="2200" dirty="0">
                <a:solidFill>
                  <a:schemeClr val="bg1"/>
                </a:solidFill>
                <a:cs typeface="Segoe UI Light" panose="020B0502040204020203" pitchFamily="34" charset="0"/>
              </a:rPr>
              <a:t>working together </a:t>
            </a:r>
            <a:r>
              <a:rPr lang="en-US" sz="2200" dirty="0" smtClean="0">
                <a:solidFill>
                  <a:schemeClr val="bg1"/>
                </a:solidFill>
                <a:cs typeface="Segoe UI Light" panose="020B0502040204020203" pitchFamily="34" charset="0"/>
              </a:rPr>
              <a:t>with </a:t>
            </a:r>
            <a:r>
              <a:rPr lang="en-US" sz="2200" dirty="0">
                <a:solidFill>
                  <a:schemeClr val="bg1"/>
                </a:solidFill>
                <a:cs typeface="Segoe UI Light" panose="020B0502040204020203" pitchFamily="34" charset="0"/>
              </a:rPr>
              <a:t>families and </a:t>
            </a:r>
            <a:r>
              <a:rPr lang="en-US" sz="2200" dirty="0" smtClean="0">
                <a:solidFill>
                  <a:schemeClr val="bg1"/>
                </a:solidFill>
                <a:cs typeface="Segoe UI Light" panose="020B0502040204020203" pitchFamily="34" charset="0"/>
              </a:rPr>
              <a:t>communities </a:t>
            </a:r>
            <a:br>
              <a:rPr lang="en-US" sz="2200" dirty="0" smtClean="0">
                <a:solidFill>
                  <a:schemeClr val="bg1"/>
                </a:solidFill>
                <a:cs typeface="Segoe UI Light" panose="020B0502040204020203" pitchFamily="34" charset="0"/>
              </a:rPr>
            </a:br>
            <a:r>
              <a:rPr lang="en-US" sz="2200" dirty="0" smtClean="0">
                <a:solidFill>
                  <a:schemeClr val="bg1"/>
                </a:solidFill>
                <a:cs typeface="Segoe UI Light" panose="020B0502040204020203" pitchFamily="34" charset="0"/>
              </a:rPr>
              <a:t>to </a:t>
            </a:r>
            <a:r>
              <a:rPr lang="en-US" sz="2200" dirty="0">
                <a:solidFill>
                  <a:schemeClr val="bg1"/>
                </a:solidFill>
                <a:cs typeface="Segoe UI Light" panose="020B0502040204020203" pitchFamily="34" charset="0"/>
              </a:rPr>
              <a:t>ensure each individual student's success.</a:t>
            </a:r>
          </a:p>
        </p:txBody>
      </p:sp>
    </p:spTree>
    <p:extLst>
      <p:ext uri="{BB962C8B-B14F-4D97-AF65-F5344CB8AC3E}">
        <p14:creationId xmlns:p14="http://schemas.microsoft.com/office/powerpoint/2010/main" val="333164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457200" y="457200"/>
            <a:ext cx="11274552" cy="109728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4000" cap="all" dirty="0" smtClean="0"/>
              <a:t>Contemporary High School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i="1" dirty="0" smtClean="0">
                <a:solidFill>
                  <a:schemeClr val="accent5"/>
                </a:solidFill>
                <a:latin typeface="+mn-lt"/>
              </a:rPr>
              <a:t>Changing Emphasis—Not Changing Everything</a:t>
            </a:r>
            <a:endParaRPr lang="en-US" sz="2000" i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27" name="Text Placeholder 7"/>
          <p:cNvSpPr txBox="1">
            <a:spLocks/>
          </p:cNvSpPr>
          <p:nvPr/>
        </p:nvSpPr>
        <p:spPr>
          <a:xfrm>
            <a:off x="457200" y="1828800"/>
            <a:ext cx="5486400" cy="457200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</p:spPr>
        <p:txBody>
          <a:bodyPr vert="horz" wrap="square" lIns="91440" tIns="0" rIns="9144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gradFill>
                  <a:gsLst>
                    <a:gs pos="15000">
                      <a:schemeClr val="tx1"/>
                    </a:gs>
                    <a:gs pos="47000">
                      <a:schemeClr val="tx1"/>
                    </a:gs>
                  </a:gsLst>
                  <a:lin ang="5400000" scaled="1"/>
                </a:gradFill>
                <a:latin typeface="+mj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Traditional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Transcript Approach</a:t>
            </a:r>
          </a:p>
        </p:txBody>
      </p:sp>
      <p:sp>
        <p:nvSpPr>
          <p:cNvPr id="28" name="Text Placeholder 7"/>
          <p:cNvSpPr txBox="1">
            <a:spLocks/>
          </p:cNvSpPr>
          <p:nvPr/>
        </p:nvSpPr>
        <p:spPr>
          <a:xfrm>
            <a:off x="6245352" y="1828800"/>
            <a:ext cx="5486400" cy="4572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</p:spPr>
        <p:txBody>
          <a:bodyPr vert="horz" wrap="square" lIns="91440" tIns="0" rIns="9144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gradFill>
                  <a:gsLst>
                    <a:gs pos="15000">
                      <a:schemeClr val="tx1"/>
                    </a:gs>
                    <a:gs pos="47000">
                      <a:schemeClr val="tx1"/>
                    </a:gs>
                  </a:gsLst>
                  <a:lin ang="5400000" scaled="1"/>
                </a:gradFill>
                <a:latin typeface="+mj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Profile of a Graduate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911394" y="2651760"/>
            <a:ext cx="4582360" cy="3777591"/>
            <a:chOff x="1265226" y="2746290"/>
            <a:chExt cx="4582360" cy="3777591"/>
          </a:xfrm>
        </p:grpSpPr>
        <p:sp>
          <p:nvSpPr>
            <p:cNvPr id="30" name="Freeform 29"/>
            <p:cNvSpPr>
              <a:spLocks noChangeAspect="1"/>
            </p:cNvSpPr>
            <p:nvPr/>
          </p:nvSpPr>
          <p:spPr>
            <a:xfrm>
              <a:off x="2043684" y="3268617"/>
              <a:ext cx="2313431" cy="2313432"/>
            </a:xfrm>
            <a:custGeom>
              <a:avLst/>
              <a:gdLst>
                <a:gd name="connsiteX0" fmla="*/ 0 w 1426464"/>
                <a:gd name="connsiteY0" fmla="*/ 713232 h 1426464"/>
                <a:gd name="connsiteX1" fmla="*/ 713232 w 1426464"/>
                <a:gd name="connsiteY1" fmla="*/ 0 h 1426464"/>
                <a:gd name="connsiteX2" fmla="*/ 1426464 w 1426464"/>
                <a:gd name="connsiteY2" fmla="*/ 713232 h 1426464"/>
                <a:gd name="connsiteX3" fmla="*/ 713232 w 1426464"/>
                <a:gd name="connsiteY3" fmla="*/ 1426464 h 1426464"/>
                <a:gd name="connsiteX4" fmla="*/ 0 w 1426464"/>
                <a:gd name="connsiteY4" fmla="*/ 713232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6464" h="1426464">
                  <a:moveTo>
                    <a:pt x="0" y="713232"/>
                  </a:moveTo>
                  <a:cubicBezTo>
                    <a:pt x="0" y="319325"/>
                    <a:pt x="319325" y="0"/>
                    <a:pt x="713232" y="0"/>
                  </a:cubicBezTo>
                  <a:cubicBezTo>
                    <a:pt x="1107139" y="0"/>
                    <a:pt x="1426464" y="319325"/>
                    <a:pt x="1426464" y="713232"/>
                  </a:cubicBezTo>
                  <a:cubicBezTo>
                    <a:pt x="1426464" y="1107139"/>
                    <a:pt x="1107139" y="1426464"/>
                    <a:pt x="713232" y="1426464"/>
                  </a:cubicBezTo>
                  <a:cubicBezTo>
                    <a:pt x="319325" y="1426464"/>
                    <a:pt x="0" y="1107139"/>
                    <a:pt x="0" y="713232"/>
                  </a:cubicBezTo>
                  <a:close/>
                </a:path>
              </a:pathLst>
            </a:custGeom>
            <a:solidFill>
              <a:srgbClr val="75D1FF">
                <a:alpha val="5000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all" spc="0" normalizeH="0" baseline="0" noProof="0" dirty="0">
                  <a:ln>
                    <a:noFill/>
                  </a:ln>
                  <a:solidFill>
                    <a:srgbClr val="75D1FF">
                      <a:lumMod val="50000"/>
                    </a:srgb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Content </a:t>
              </a:r>
              <a:br>
                <a:rPr kumimoji="0" lang="en-US" sz="2000" b="0" i="0" u="none" strike="noStrike" kern="0" cap="all" spc="0" normalizeH="0" baseline="0" noProof="0" dirty="0">
                  <a:ln>
                    <a:noFill/>
                  </a:ln>
                  <a:solidFill>
                    <a:srgbClr val="75D1FF">
                      <a:lumMod val="50000"/>
                    </a:srgb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</a:br>
              <a:r>
                <a:rPr kumimoji="0" lang="en-US" sz="2000" b="0" i="0" u="none" strike="noStrike" kern="0" cap="all" spc="0" normalizeH="0" baseline="0" noProof="0" dirty="0">
                  <a:ln>
                    <a:noFill/>
                  </a:ln>
                  <a:solidFill>
                    <a:srgbClr val="75D1FF">
                      <a:lumMod val="50000"/>
                    </a:srgb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Knowledge</a:t>
              </a:r>
            </a:p>
          </p:txBody>
        </p:sp>
        <p:sp>
          <p:nvSpPr>
            <p:cNvPr id="31" name="Freeform 30"/>
            <p:cNvSpPr>
              <a:spLocks noChangeAspect="1"/>
            </p:cNvSpPr>
            <p:nvPr/>
          </p:nvSpPr>
          <p:spPr>
            <a:xfrm>
              <a:off x="1265226" y="2746290"/>
              <a:ext cx="1399031" cy="1399032"/>
            </a:xfrm>
            <a:custGeom>
              <a:avLst/>
              <a:gdLst>
                <a:gd name="connsiteX0" fmla="*/ 0 w 1426464"/>
                <a:gd name="connsiteY0" fmla="*/ 713232 h 1426464"/>
                <a:gd name="connsiteX1" fmla="*/ 713232 w 1426464"/>
                <a:gd name="connsiteY1" fmla="*/ 0 h 1426464"/>
                <a:gd name="connsiteX2" fmla="*/ 1426464 w 1426464"/>
                <a:gd name="connsiteY2" fmla="*/ 713232 h 1426464"/>
                <a:gd name="connsiteX3" fmla="*/ 713232 w 1426464"/>
                <a:gd name="connsiteY3" fmla="*/ 1426464 h 1426464"/>
                <a:gd name="connsiteX4" fmla="*/ 0 w 1426464"/>
                <a:gd name="connsiteY4" fmla="*/ 713232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6464" h="1426464">
                  <a:moveTo>
                    <a:pt x="0" y="713232"/>
                  </a:moveTo>
                  <a:cubicBezTo>
                    <a:pt x="0" y="319325"/>
                    <a:pt x="319325" y="0"/>
                    <a:pt x="713232" y="0"/>
                  </a:cubicBezTo>
                  <a:cubicBezTo>
                    <a:pt x="1107139" y="0"/>
                    <a:pt x="1426464" y="319325"/>
                    <a:pt x="1426464" y="713232"/>
                  </a:cubicBezTo>
                  <a:cubicBezTo>
                    <a:pt x="1426464" y="1107139"/>
                    <a:pt x="1107139" y="1426464"/>
                    <a:pt x="713232" y="1426464"/>
                  </a:cubicBezTo>
                  <a:cubicBezTo>
                    <a:pt x="319325" y="1426464"/>
                    <a:pt x="0" y="1107139"/>
                    <a:pt x="0" y="713232"/>
                  </a:cubicBezTo>
                  <a:close/>
                </a:path>
              </a:pathLst>
            </a:custGeom>
            <a:solidFill>
              <a:srgbClr val="92D050">
                <a:alpha val="5000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all" spc="0" normalizeH="0" baseline="0" noProof="0" dirty="0">
                  <a:ln>
                    <a:noFill/>
                  </a:ln>
                  <a:solidFill>
                    <a:srgbClr val="92D050">
                      <a:lumMod val="50000"/>
                    </a:srgb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Workplace</a:t>
              </a:r>
              <a:br>
                <a:rPr kumimoji="0" lang="en-US" sz="1500" b="0" i="0" u="none" strike="noStrike" kern="0" cap="all" spc="0" normalizeH="0" baseline="0" noProof="0" dirty="0">
                  <a:ln>
                    <a:noFill/>
                  </a:ln>
                  <a:solidFill>
                    <a:srgbClr val="92D050">
                      <a:lumMod val="50000"/>
                    </a:srgb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</a:br>
              <a:r>
                <a:rPr kumimoji="0" lang="en-US" sz="1500" b="0" i="0" u="none" strike="noStrike" kern="0" cap="all" spc="0" normalizeH="0" baseline="0" noProof="0" dirty="0">
                  <a:ln>
                    <a:noFill/>
                  </a:ln>
                  <a:solidFill>
                    <a:srgbClr val="92D050">
                      <a:lumMod val="50000"/>
                    </a:srgb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Skills</a:t>
              </a:r>
            </a:p>
          </p:txBody>
        </p:sp>
        <p:sp>
          <p:nvSpPr>
            <p:cNvPr id="32" name="Freeform 31"/>
            <p:cNvSpPr>
              <a:spLocks noChangeAspect="1"/>
            </p:cNvSpPr>
            <p:nvPr/>
          </p:nvSpPr>
          <p:spPr>
            <a:xfrm>
              <a:off x="3924881" y="4759089"/>
              <a:ext cx="1764793" cy="1764792"/>
            </a:xfrm>
            <a:custGeom>
              <a:avLst/>
              <a:gdLst>
                <a:gd name="connsiteX0" fmla="*/ 0 w 1426464"/>
                <a:gd name="connsiteY0" fmla="*/ 713232 h 1426464"/>
                <a:gd name="connsiteX1" fmla="*/ 713232 w 1426464"/>
                <a:gd name="connsiteY1" fmla="*/ 0 h 1426464"/>
                <a:gd name="connsiteX2" fmla="*/ 1426464 w 1426464"/>
                <a:gd name="connsiteY2" fmla="*/ 713232 h 1426464"/>
                <a:gd name="connsiteX3" fmla="*/ 713232 w 1426464"/>
                <a:gd name="connsiteY3" fmla="*/ 1426464 h 1426464"/>
                <a:gd name="connsiteX4" fmla="*/ 0 w 1426464"/>
                <a:gd name="connsiteY4" fmla="*/ 713232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6464" h="1426464">
                  <a:moveTo>
                    <a:pt x="0" y="713232"/>
                  </a:moveTo>
                  <a:cubicBezTo>
                    <a:pt x="0" y="319325"/>
                    <a:pt x="319325" y="0"/>
                    <a:pt x="713232" y="0"/>
                  </a:cubicBezTo>
                  <a:cubicBezTo>
                    <a:pt x="1107139" y="0"/>
                    <a:pt x="1426464" y="319325"/>
                    <a:pt x="1426464" y="713232"/>
                  </a:cubicBezTo>
                  <a:cubicBezTo>
                    <a:pt x="1426464" y="1107139"/>
                    <a:pt x="1107139" y="1426464"/>
                    <a:pt x="713232" y="1426464"/>
                  </a:cubicBezTo>
                  <a:cubicBezTo>
                    <a:pt x="319325" y="1426464"/>
                    <a:pt x="0" y="1107139"/>
                    <a:pt x="0" y="713232"/>
                  </a:cubicBezTo>
                  <a:close/>
                </a:path>
              </a:pathLst>
            </a:custGeom>
            <a:solidFill>
              <a:srgbClr val="FFC000">
                <a:lumMod val="75000"/>
                <a:alpha val="49804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all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Community Engagement </a:t>
              </a:r>
              <a:br>
                <a:rPr kumimoji="0" lang="en-US" sz="1500" b="0" i="0" u="none" strike="noStrike" kern="0" cap="all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</a:br>
              <a:r>
                <a:rPr kumimoji="0" lang="en-US" sz="1500" b="0" i="0" u="none" strike="noStrike" kern="0" cap="all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&amp; Civic Responsibility</a:t>
              </a:r>
            </a:p>
          </p:txBody>
        </p:sp>
        <p:sp>
          <p:nvSpPr>
            <p:cNvPr id="33" name="Freeform 32"/>
            <p:cNvSpPr>
              <a:spLocks noChangeAspect="1"/>
            </p:cNvSpPr>
            <p:nvPr/>
          </p:nvSpPr>
          <p:spPr>
            <a:xfrm>
              <a:off x="4357115" y="2746290"/>
              <a:ext cx="1490471" cy="1490472"/>
            </a:xfrm>
            <a:custGeom>
              <a:avLst/>
              <a:gdLst>
                <a:gd name="connsiteX0" fmla="*/ 0 w 1426464"/>
                <a:gd name="connsiteY0" fmla="*/ 713232 h 1426464"/>
                <a:gd name="connsiteX1" fmla="*/ 713232 w 1426464"/>
                <a:gd name="connsiteY1" fmla="*/ 0 h 1426464"/>
                <a:gd name="connsiteX2" fmla="*/ 1426464 w 1426464"/>
                <a:gd name="connsiteY2" fmla="*/ 713232 h 1426464"/>
                <a:gd name="connsiteX3" fmla="*/ 713232 w 1426464"/>
                <a:gd name="connsiteY3" fmla="*/ 1426464 h 1426464"/>
                <a:gd name="connsiteX4" fmla="*/ 0 w 1426464"/>
                <a:gd name="connsiteY4" fmla="*/ 713232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6464" h="1426464">
                  <a:moveTo>
                    <a:pt x="0" y="713232"/>
                  </a:moveTo>
                  <a:cubicBezTo>
                    <a:pt x="0" y="319325"/>
                    <a:pt x="319325" y="0"/>
                    <a:pt x="713232" y="0"/>
                  </a:cubicBezTo>
                  <a:cubicBezTo>
                    <a:pt x="1107139" y="0"/>
                    <a:pt x="1426464" y="319325"/>
                    <a:pt x="1426464" y="713232"/>
                  </a:cubicBezTo>
                  <a:cubicBezTo>
                    <a:pt x="1426464" y="1107139"/>
                    <a:pt x="1107139" y="1426464"/>
                    <a:pt x="713232" y="1426464"/>
                  </a:cubicBezTo>
                  <a:cubicBezTo>
                    <a:pt x="319325" y="1426464"/>
                    <a:pt x="0" y="1107139"/>
                    <a:pt x="0" y="713232"/>
                  </a:cubicBezTo>
                  <a:close/>
                </a:path>
              </a:pathLst>
            </a:custGeom>
            <a:solidFill>
              <a:srgbClr val="CC3399">
                <a:alpha val="49804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all" spc="0" normalizeH="0" baseline="0" noProof="0" dirty="0">
                  <a:ln>
                    <a:noFill/>
                  </a:ln>
                  <a:solidFill>
                    <a:srgbClr val="91236C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Career</a:t>
              </a:r>
              <a:br>
                <a:rPr kumimoji="0" lang="en-US" sz="1500" b="0" i="0" u="none" strike="noStrike" kern="0" cap="all" spc="0" normalizeH="0" baseline="0" noProof="0" dirty="0">
                  <a:ln>
                    <a:noFill/>
                  </a:ln>
                  <a:solidFill>
                    <a:srgbClr val="91236C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</a:br>
              <a:r>
                <a:rPr kumimoji="0" lang="en-US" sz="1500" b="0" i="0" u="none" strike="noStrike" kern="0" cap="all" spc="0" normalizeH="0" baseline="0" noProof="0" dirty="0">
                  <a:ln>
                    <a:noFill/>
                  </a:ln>
                  <a:solidFill>
                    <a:srgbClr val="91236C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Exploration</a:t>
              </a:r>
            </a:p>
          </p:txBody>
        </p:sp>
      </p:grpSp>
      <p:grpSp>
        <p:nvGrpSpPr>
          <p:cNvPr id="34" name="Group 33"/>
          <p:cNvGrpSpPr>
            <a:grpSpLocks noChangeAspect="1"/>
          </p:cNvGrpSpPr>
          <p:nvPr/>
        </p:nvGrpSpPr>
        <p:grpSpPr>
          <a:xfrm>
            <a:off x="7303745" y="2697480"/>
            <a:ext cx="3369614" cy="3474720"/>
            <a:chOff x="5750176" y="1572768"/>
            <a:chExt cx="3026850" cy="3121264"/>
          </a:xfrm>
        </p:grpSpPr>
        <p:grpSp>
          <p:nvGrpSpPr>
            <p:cNvPr id="35" name="Group 34"/>
            <p:cNvGrpSpPr/>
            <p:nvPr/>
          </p:nvGrpSpPr>
          <p:grpSpPr>
            <a:xfrm>
              <a:off x="5848614" y="1673203"/>
              <a:ext cx="2834640" cy="2834640"/>
              <a:chOff x="9025128" y="484632"/>
              <a:chExt cx="2688336" cy="2688336"/>
            </a:xfrm>
          </p:grpSpPr>
          <p:sp>
            <p:nvSpPr>
              <p:cNvPr id="41" name="Freeform 40"/>
              <p:cNvSpPr>
                <a:spLocks noChangeAspect="1"/>
              </p:cNvSpPr>
              <p:nvPr/>
            </p:nvSpPr>
            <p:spPr>
              <a:xfrm>
                <a:off x="9656064" y="484632"/>
                <a:ext cx="1426464" cy="1426464"/>
              </a:xfrm>
              <a:custGeom>
                <a:avLst/>
                <a:gdLst>
                  <a:gd name="connsiteX0" fmla="*/ 0 w 1426464"/>
                  <a:gd name="connsiteY0" fmla="*/ 713232 h 1426464"/>
                  <a:gd name="connsiteX1" fmla="*/ 713232 w 1426464"/>
                  <a:gd name="connsiteY1" fmla="*/ 0 h 1426464"/>
                  <a:gd name="connsiteX2" fmla="*/ 1426464 w 1426464"/>
                  <a:gd name="connsiteY2" fmla="*/ 713232 h 1426464"/>
                  <a:gd name="connsiteX3" fmla="*/ 713232 w 1426464"/>
                  <a:gd name="connsiteY3" fmla="*/ 1426464 h 1426464"/>
                  <a:gd name="connsiteX4" fmla="*/ 0 w 1426464"/>
                  <a:gd name="connsiteY4" fmla="*/ 713232 h 142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6464" h="1426464">
                    <a:moveTo>
                      <a:pt x="0" y="713232"/>
                    </a:moveTo>
                    <a:cubicBezTo>
                      <a:pt x="0" y="319325"/>
                      <a:pt x="319325" y="0"/>
                      <a:pt x="713232" y="0"/>
                    </a:cubicBezTo>
                    <a:cubicBezTo>
                      <a:pt x="1107139" y="0"/>
                      <a:pt x="1426464" y="319325"/>
                      <a:pt x="1426464" y="713232"/>
                    </a:cubicBezTo>
                    <a:cubicBezTo>
                      <a:pt x="1426464" y="1107139"/>
                      <a:pt x="1107139" y="1426464"/>
                      <a:pt x="713232" y="1426464"/>
                    </a:cubicBezTo>
                    <a:cubicBezTo>
                      <a:pt x="319325" y="1426464"/>
                      <a:pt x="0" y="1107139"/>
                      <a:pt x="0" y="713232"/>
                    </a:cubicBezTo>
                    <a:close/>
                  </a:path>
                </a:pathLst>
              </a:custGeom>
              <a:solidFill>
                <a:srgbClr val="75D1FF">
                  <a:alpha val="50000"/>
                </a:srgbClr>
              </a:solidFill>
              <a:ln w="12700" cap="flat" cmpd="sng" algn="ctr">
                <a:solidFill>
                  <a:srgbClr val="FFFFFF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0" tIns="0" rIns="0" bIns="781812" numCol="1" spcCol="1270" anchor="ctr" anchorCtr="0">
                <a:noAutofit/>
              </a:bodyPr>
              <a:lstStyle/>
              <a:p>
                <a:pPr marL="0" marR="0" lvl="0" indent="0" algn="ctr" defTabSz="4000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42" name="Freeform 41"/>
              <p:cNvSpPr>
                <a:spLocks noChangeAspect="1"/>
              </p:cNvSpPr>
              <p:nvPr/>
            </p:nvSpPr>
            <p:spPr>
              <a:xfrm>
                <a:off x="10287000" y="1115568"/>
                <a:ext cx="1426464" cy="1426464"/>
              </a:xfrm>
              <a:custGeom>
                <a:avLst/>
                <a:gdLst>
                  <a:gd name="connsiteX0" fmla="*/ 0 w 1426464"/>
                  <a:gd name="connsiteY0" fmla="*/ 713232 h 1426464"/>
                  <a:gd name="connsiteX1" fmla="*/ 713232 w 1426464"/>
                  <a:gd name="connsiteY1" fmla="*/ 0 h 1426464"/>
                  <a:gd name="connsiteX2" fmla="*/ 1426464 w 1426464"/>
                  <a:gd name="connsiteY2" fmla="*/ 713232 h 1426464"/>
                  <a:gd name="connsiteX3" fmla="*/ 713232 w 1426464"/>
                  <a:gd name="connsiteY3" fmla="*/ 1426464 h 1426464"/>
                  <a:gd name="connsiteX4" fmla="*/ 0 w 1426464"/>
                  <a:gd name="connsiteY4" fmla="*/ 713232 h 142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6464" h="1426464">
                    <a:moveTo>
                      <a:pt x="0" y="713232"/>
                    </a:moveTo>
                    <a:cubicBezTo>
                      <a:pt x="0" y="319325"/>
                      <a:pt x="319325" y="0"/>
                      <a:pt x="713232" y="0"/>
                    </a:cubicBezTo>
                    <a:cubicBezTo>
                      <a:pt x="1107139" y="0"/>
                      <a:pt x="1426464" y="319325"/>
                      <a:pt x="1426464" y="713232"/>
                    </a:cubicBezTo>
                    <a:cubicBezTo>
                      <a:pt x="1426464" y="1107139"/>
                      <a:pt x="1107139" y="1426464"/>
                      <a:pt x="713232" y="1426464"/>
                    </a:cubicBezTo>
                    <a:cubicBezTo>
                      <a:pt x="319325" y="1426464"/>
                      <a:pt x="0" y="1107139"/>
                      <a:pt x="0" y="713232"/>
                    </a:cubicBezTo>
                    <a:close/>
                  </a:path>
                </a:pathLst>
              </a:custGeom>
              <a:solidFill>
                <a:srgbClr val="92D050">
                  <a:alpha val="50000"/>
                </a:srgbClr>
              </a:solidFill>
              <a:ln w="12700" cap="flat" cmpd="sng" algn="ctr">
                <a:solidFill>
                  <a:srgbClr val="FFFFFF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768096" tIns="0" rIns="0" bIns="0" numCol="1" spcCol="1270" anchor="ctr" anchorCtr="0">
                <a:noAutofit/>
              </a:bodyPr>
              <a:lstStyle/>
              <a:p>
                <a:pPr marL="0" marR="0" lvl="0" indent="0" algn="ctr" defTabSz="4000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43" name="Freeform 42"/>
              <p:cNvSpPr>
                <a:spLocks noChangeAspect="1"/>
              </p:cNvSpPr>
              <p:nvPr/>
            </p:nvSpPr>
            <p:spPr>
              <a:xfrm>
                <a:off x="9656064" y="1746504"/>
                <a:ext cx="1426464" cy="1426464"/>
              </a:xfrm>
              <a:custGeom>
                <a:avLst/>
                <a:gdLst>
                  <a:gd name="connsiteX0" fmla="*/ 0 w 1426464"/>
                  <a:gd name="connsiteY0" fmla="*/ 713232 h 1426464"/>
                  <a:gd name="connsiteX1" fmla="*/ 713232 w 1426464"/>
                  <a:gd name="connsiteY1" fmla="*/ 0 h 1426464"/>
                  <a:gd name="connsiteX2" fmla="*/ 1426464 w 1426464"/>
                  <a:gd name="connsiteY2" fmla="*/ 713232 h 1426464"/>
                  <a:gd name="connsiteX3" fmla="*/ 713232 w 1426464"/>
                  <a:gd name="connsiteY3" fmla="*/ 1426464 h 1426464"/>
                  <a:gd name="connsiteX4" fmla="*/ 0 w 1426464"/>
                  <a:gd name="connsiteY4" fmla="*/ 713232 h 142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6464" h="1426464">
                    <a:moveTo>
                      <a:pt x="0" y="713232"/>
                    </a:moveTo>
                    <a:cubicBezTo>
                      <a:pt x="0" y="319325"/>
                      <a:pt x="319325" y="0"/>
                      <a:pt x="713232" y="0"/>
                    </a:cubicBezTo>
                    <a:cubicBezTo>
                      <a:pt x="1107139" y="0"/>
                      <a:pt x="1426464" y="319325"/>
                      <a:pt x="1426464" y="713232"/>
                    </a:cubicBezTo>
                    <a:cubicBezTo>
                      <a:pt x="1426464" y="1107139"/>
                      <a:pt x="1107139" y="1426464"/>
                      <a:pt x="713232" y="1426464"/>
                    </a:cubicBezTo>
                    <a:cubicBezTo>
                      <a:pt x="319325" y="1426464"/>
                      <a:pt x="0" y="1107139"/>
                      <a:pt x="0" y="713232"/>
                    </a:cubicBezTo>
                    <a:close/>
                  </a:path>
                </a:pathLst>
              </a:custGeom>
              <a:solidFill>
                <a:srgbClr val="FFC000">
                  <a:lumMod val="75000"/>
                  <a:alpha val="49804"/>
                </a:srgbClr>
              </a:solidFill>
              <a:ln w="12700" cap="flat" cmpd="sng" algn="ctr">
                <a:solidFill>
                  <a:srgbClr val="FFFFFF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0" tIns="781811" rIns="0" bIns="0" numCol="1" spcCol="1270" anchor="ctr" anchorCtr="0">
                <a:noAutofit/>
              </a:bodyPr>
              <a:lstStyle/>
              <a:p>
                <a:pPr marL="0" marR="0" lvl="0" indent="0" algn="ctr" defTabSz="4000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44" name="Freeform 43"/>
              <p:cNvSpPr>
                <a:spLocks noChangeAspect="1"/>
              </p:cNvSpPr>
              <p:nvPr/>
            </p:nvSpPr>
            <p:spPr>
              <a:xfrm>
                <a:off x="9025128" y="1115568"/>
                <a:ext cx="1426464" cy="1426464"/>
              </a:xfrm>
              <a:custGeom>
                <a:avLst/>
                <a:gdLst>
                  <a:gd name="connsiteX0" fmla="*/ 0 w 1426464"/>
                  <a:gd name="connsiteY0" fmla="*/ 713232 h 1426464"/>
                  <a:gd name="connsiteX1" fmla="*/ 713232 w 1426464"/>
                  <a:gd name="connsiteY1" fmla="*/ 0 h 1426464"/>
                  <a:gd name="connsiteX2" fmla="*/ 1426464 w 1426464"/>
                  <a:gd name="connsiteY2" fmla="*/ 713232 h 1426464"/>
                  <a:gd name="connsiteX3" fmla="*/ 713232 w 1426464"/>
                  <a:gd name="connsiteY3" fmla="*/ 1426464 h 1426464"/>
                  <a:gd name="connsiteX4" fmla="*/ 0 w 1426464"/>
                  <a:gd name="connsiteY4" fmla="*/ 713232 h 142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6464" h="1426464">
                    <a:moveTo>
                      <a:pt x="0" y="713232"/>
                    </a:moveTo>
                    <a:cubicBezTo>
                      <a:pt x="0" y="319325"/>
                      <a:pt x="319325" y="0"/>
                      <a:pt x="713232" y="0"/>
                    </a:cubicBezTo>
                    <a:cubicBezTo>
                      <a:pt x="1107139" y="0"/>
                      <a:pt x="1426464" y="319325"/>
                      <a:pt x="1426464" y="713232"/>
                    </a:cubicBezTo>
                    <a:cubicBezTo>
                      <a:pt x="1426464" y="1107139"/>
                      <a:pt x="1107139" y="1426464"/>
                      <a:pt x="713232" y="1426464"/>
                    </a:cubicBezTo>
                    <a:cubicBezTo>
                      <a:pt x="319325" y="1426464"/>
                      <a:pt x="0" y="1107139"/>
                      <a:pt x="0" y="713232"/>
                    </a:cubicBezTo>
                    <a:close/>
                  </a:path>
                </a:pathLst>
              </a:custGeom>
              <a:solidFill>
                <a:srgbClr val="CC3399">
                  <a:alpha val="49804"/>
                </a:srgbClr>
              </a:solidFill>
              <a:ln w="12700" cap="flat" cmpd="sng" algn="ctr">
                <a:solidFill>
                  <a:srgbClr val="FFFFFF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0" tIns="0" rIns="768096" bIns="0" numCol="1" spcCol="1270" anchor="ctr" anchorCtr="0">
                <a:noAutofit/>
              </a:bodyPr>
              <a:lstStyle/>
              <a:p>
                <a:pPr marL="0" marR="0" lvl="0" indent="0" algn="ctr" defTabSz="4000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5750176" y="1572768"/>
              <a:ext cx="3026850" cy="3121264"/>
              <a:chOff x="5752509" y="1574124"/>
              <a:chExt cx="3026850" cy="3121264"/>
            </a:xfrm>
          </p:grpSpPr>
          <p:sp>
            <p:nvSpPr>
              <p:cNvPr id="37" name="Rectangle 36"/>
              <p:cNvSpPr>
                <a:spLocks noChangeAspect="1"/>
              </p:cNvSpPr>
              <p:nvPr/>
            </p:nvSpPr>
            <p:spPr>
              <a:xfrm rot="16200000">
                <a:off x="5729649" y="2290423"/>
                <a:ext cx="1645920" cy="1600200"/>
              </a:xfrm>
              <a:prstGeom prst="rect">
                <a:avLst/>
              </a:prstGeom>
            </p:spPr>
            <p:txBody>
              <a:bodyPr wrap="none">
                <a:prstTxWarp prst="textArchUp">
                  <a:avLst/>
                </a:prstTxWarp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00" b="0" i="0" u="none" strike="noStrike" kern="0" cap="all" spc="0" normalizeH="0" baseline="0" noProof="0" dirty="0">
                    <a:ln>
                      <a:noFill/>
                    </a:ln>
                    <a:solidFill>
                      <a:srgbClr val="91236C"/>
                    </a:solidFill>
                    <a:effectLst/>
                    <a:uLnTx/>
                    <a:uFillTx/>
                    <a:latin typeface="Segoe UI"/>
                  </a:rPr>
                  <a:t>Career Exploration</a:t>
                </a:r>
              </a:p>
            </p:txBody>
          </p:sp>
          <p:sp>
            <p:nvSpPr>
              <p:cNvPr id="38" name="Rectangle 37"/>
              <p:cNvSpPr>
                <a:spLocks noChangeAspect="1"/>
              </p:cNvSpPr>
              <p:nvPr/>
            </p:nvSpPr>
            <p:spPr>
              <a:xfrm rot="5400000">
                <a:off x="7156299" y="2285047"/>
                <a:ext cx="1645920" cy="1600200"/>
              </a:xfrm>
              <a:prstGeom prst="rect">
                <a:avLst/>
              </a:prstGeom>
            </p:spPr>
            <p:txBody>
              <a:bodyPr wrap="none">
                <a:prstTxWarp prst="textArchUp">
                  <a:avLst/>
                </a:prstTxWarp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00" b="0" i="0" u="none" strike="noStrike" kern="0" cap="all" spc="0" normalizeH="0" baseline="0" noProof="0" dirty="0">
                    <a:ln>
                      <a:noFill/>
                    </a:ln>
                    <a:solidFill>
                      <a:srgbClr val="92D050">
                        <a:lumMod val="50000"/>
                      </a:srgbClr>
                    </a:solidFill>
                    <a:effectLst/>
                    <a:uLnTx/>
                    <a:uFillTx/>
                    <a:latin typeface="Segoe UI"/>
                  </a:rPr>
                  <a:t>Workplace Skills</a:t>
                </a:r>
              </a:p>
            </p:txBody>
          </p:sp>
          <p:sp>
            <p:nvSpPr>
              <p:cNvPr id="39" name="Rectangle 38"/>
              <p:cNvSpPr>
                <a:spLocks noChangeAspect="1"/>
              </p:cNvSpPr>
              <p:nvPr/>
            </p:nvSpPr>
            <p:spPr>
              <a:xfrm>
                <a:off x="6442974" y="1574124"/>
                <a:ext cx="1645920" cy="1600200"/>
              </a:xfrm>
              <a:prstGeom prst="rect">
                <a:avLst/>
              </a:prstGeom>
            </p:spPr>
            <p:txBody>
              <a:bodyPr wrap="none">
                <a:prstTxWarp prst="textArchUp">
                  <a:avLst/>
                </a:prstTxWarp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00" b="0" i="0" u="none" strike="noStrike" kern="0" cap="all" spc="0" normalizeH="0" baseline="0" noProof="0" dirty="0">
                    <a:ln>
                      <a:noFill/>
                    </a:ln>
                    <a:solidFill>
                      <a:srgbClr val="75D1FF">
                        <a:lumMod val="50000"/>
                      </a:srgbClr>
                    </a:solidFill>
                    <a:effectLst/>
                    <a:uLnTx/>
                    <a:uFillTx/>
                    <a:latin typeface="Segoe UI"/>
                  </a:rPr>
                  <a:t>Content Knowledge</a:t>
                </a:r>
              </a:p>
            </p:txBody>
          </p:sp>
          <p:sp>
            <p:nvSpPr>
              <p:cNvPr id="40" name="Rectangle 39"/>
              <p:cNvSpPr>
                <a:spLocks noChangeAspect="1"/>
              </p:cNvSpPr>
              <p:nvPr/>
            </p:nvSpPr>
            <p:spPr>
              <a:xfrm>
                <a:off x="6374394" y="3003748"/>
                <a:ext cx="1783080" cy="1691640"/>
              </a:xfrm>
              <a:prstGeom prst="rect">
                <a:avLst/>
              </a:prstGeom>
            </p:spPr>
            <p:txBody>
              <a:bodyPr wrap="none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00" b="0" i="0" u="none" strike="noStrike" kern="0" cap="all" spc="0" normalizeH="0" baseline="0" noProof="0" dirty="0">
                    <a:ln>
                      <a:noFill/>
                    </a:ln>
                    <a:solidFill>
                      <a:srgbClr val="FFC000">
                        <a:lumMod val="50000"/>
                      </a:srgbClr>
                    </a:solidFill>
                    <a:effectLst/>
                    <a:uLnTx/>
                    <a:uFillTx/>
                    <a:latin typeface="Segoe UI"/>
                  </a:rPr>
                  <a:t>Community Engagement</a:t>
                </a:r>
                <a:br>
                  <a:rPr kumimoji="0" lang="en-US" sz="1700" b="0" i="0" u="none" strike="noStrike" kern="0" cap="all" spc="0" normalizeH="0" baseline="0" noProof="0" dirty="0">
                    <a:ln>
                      <a:noFill/>
                    </a:ln>
                    <a:solidFill>
                      <a:srgbClr val="FFC000">
                        <a:lumMod val="50000"/>
                      </a:srgbClr>
                    </a:solidFill>
                    <a:effectLst/>
                    <a:uLnTx/>
                    <a:uFillTx/>
                    <a:latin typeface="Segoe UI"/>
                  </a:rPr>
                </a:br>
                <a:r>
                  <a:rPr kumimoji="0" lang="en-US" sz="1700" b="0" i="0" u="none" strike="noStrike" kern="0" cap="all" spc="0" normalizeH="0" baseline="0" noProof="0" dirty="0">
                    <a:ln>
                      <a:noFill/>
                    </a:ln>
                    <a:solidFill>
                      <a:srgbClr val="FFC000">
                        <a:lumMod val="50000"/>
                      </a:srgbClr>
                    </a:solidFill>
                    <a:effectLst/>
                    <a:uLnTx/>
                    <a:uFillTx/>
                    <a:latin typeface="Segoe UI"/>
                  </a:rPr>
                  <a:t>&amp; Civic Responsibility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8247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/>
          <p:cNvSpPr txBox="1">
            <a:spLocks/>
          </p:cNvSpPr>
          <p:nvPr/>
        </p:nvSpPr>
        <p:spPr>
          <a:xfrm>
            <a:off x="0" y="457200"/>
            <a:ext cx="12192000" cy="914400"/>
          </a:xfrm>
          <a:prstGeom prst="rect">
            <a:avLst/>
          </a:prstGeom>
          <a:solidFill>
            <a:schemeClr val="accent5"/>
          </a:solidFill>
        </p:spPr>
        <p:txBody>
          <a:bodyPr lIns="457200" rIns="45720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all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Per Pupil Revenue Comparison</a:t>
            </a:r>
            <a:endParaRPr kumimoji="0" lang="en-US" sz="4000" b="0" i="0" u="none" strike="noStrike" kern="120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aphicFrame>
        <p:nvGraphicFramePr>
          <p:cNvPr id="6" name="Content Placeholder 15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838831381"/>
              </p:ext>
            </p:extLst>
          </p:nvPr>
        </p:nvGraphicFramePr>
        <p:xfrm>
          <a:off x="457198" y="1737360"/>
          <a:ext cx="11274554" cy="4297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457200" y="6126480"/>
            <a:ext cx="112745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*Adjusted for inflation (2008 constant dollars)</a:t>
            </a:r>
            <a:endParaRPr lang="en-US" sz="12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27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/>
          <p:cNvSpPr txBox="1">
            <a:spLocks/>
          </p:cNvSpPr>
          <p:nvPr/>
        </p:nvSpPr>
        <p:spPr>
          <a:xfrm>
            <a:off x="0" y="457200"/>
            <a:ext cx="12192000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lIns="457200" rIns="45720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all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Preliminary Revenue Considerations</a:t>
            </a:r>
            <a:endParaRPr kumimoji="0" lang="en-US" sz="4000" b="0" i="0" u="none" strike="noStrike" kern="1200" cap="all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821571"/>
              </p:ext>
            </p:extLst>
          </p:nvPr>
        </p:nvGraphicFramePr>
        <p:xfrm>
          <a:off x="457199" y="1825625"/>
          <a:ext cx="11274552" cy="4038600"/>
        </p:xfrm>
        <a:graphic>
          <a:graphicData uri="http://schemas.openxmlformats.org/drawingml/2006/table">
            <a:tbl>
              <a:tblPr firstRow="1">
                <a:tableStyleId>{2D5ABB26-0587-4C30-8999-92F81FD0307C}</a:tableStyleId>
              </a:tblPr>
              <a:tblGrid>
                <a:gridCol w="3758184">
                  <a:extLst>
                    <a:ext uri="{9D8B030D-6E8A-4147-A177-3AD203B41FA5}">
                      <a16:colId xmlns:a16="http://schemas.microsoft.com/office/drawing/2014/main" xmlns="" val="2758832370"/>
                    </a:ext>
                  </a:extLst>
                </a:gridCol>
                <a:gridCol w="3758184">
                  <a:extLst>
                    <a:ext uri="{9D8B030D-6E8A-4147-A177-3AD203B41FA5}">
                      <a16:colId xmlns:a16="http://schemas.microsoft.com/office/drawing/2014/main" xmlns="" val="694206743"/>
                    </a:ext>
                  </a:extLst>
                </a:gridCol>
                <a:gridCol w="3758184">
                  <a:extLst>
                    <a:ext uri="{9D8B030D-6E8A-4147-A177-3AD203B41FA5}">
                      <a16:colId xmlns:a16="http://schemas.microsoft.com/office/drawing/2014/main" xmlns="" val="35285374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</a:rPr>
                        <a:t>Federal</a:t>
                      </a:r>
                      <a:endParaRPr 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274320" marR="274320" marT="137160" marB="13716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</a:rPr>
                        <a:t>State</a:t>
                      </a:r>
                      <a:endParaRPr 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274320" marR="274320" marT="137160" marB="13716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</a:rPr>
                        <a:t>Local</a:t>
                      </a:r>
                      <a:endParaRPr 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274320" marR="274320" marT="137160" marB="13716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06389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indent="-457200" algn="l">
                        <a:buClr>
                          <a:schemeClr val="accent4">
                            <a:lumMod val="75000"/>
                          </a:schemeClr>
                        </a:buClr>
                        <a:buFont typeface="Century Gothic" panose="020B0502020202020204" pitchFamily="34" charset="0"/>
                        <a:buChar char="►"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Consistent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 funding anticipated</a:t>
                      </a:r>
                    </a:p>
                    <a:p>
                      <a:pPr marL="457200" indent="-457200" algn="l">
                        <a:buClr>
                          <a:schemeClr val="accent4">
                            <a:lumMod val="75000"/>
                          </a:schemeClr>
                        </a:buClr>
                        <a:buFont typeface="Century Gothic" panose="020B0502020202020204" pitchFamily="34" charset="0"/>
                        <a:buChar char="►"/>
                      </a:pPr>
                      <a:endParaRPr lang="en-US" sz="2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 algn="l">
                        <a:buClr>
                          <a:schemeClr val="accent4">
                            <a:lumMod val="75000"/>
                          </a:schemeClr>
                        </a:buClr>
                        <a:buFont typeface="Century Gothic" panose="020B0502020202020204" pitchFamily="34" charset="0"/>
                        <a:buChar char="►"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Remain watchful of possible reductions and program changes</a:t>
                      </a:r>
                    </a:p>
                  </a:txBody>
                  <a:tcPr marL="320040" marR="320040" marT="91440" marB="91440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>
                          <a:schemeClr val="accent5"/>
                        </a:buClr>
                        <a:buFont typeface="Century Gothic" panose="020B0502020202020204" pitchFamily="34" charset="0"/>
                        <a:buChar char="►"/>
                      </a:pPr>
                      <a:r>
                        <a:rPr lang="en-US" sz="2200" dirty="0" smtClean="0"/>
                        <a:t>Year 2 Biennial Budget</a:t>
                      </a:r>
                      <a:r>
                        <a:rPr lang="en-US" sz="2200" baseline="0" dirty="0" smtClean="0"/>
                        <a:t> i</a:t>
                      </a:r>
                      <a:r>
                        <a:rPr lang="en-US" sz="2200" dirty="0" smtClean="0"/>
                        <a:t>ncludes adjustment of Local Composite Index (LCI—relative ability to pay)</a:t>
                      </a:r>
                    </a:p>
                    <a:p>
                      <a:pPr marL="457200" indent="-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>
                          <a:schemeClr val="accent5"/>
                        </a:buClr>
                        <a:buFont typeface="Century Gothic" panose="020B0502020202020204" pitchFamily="34" charset="0"/>
                        <a:buChar char="►"/>
                      </a:pPr>
                      <a:r>
                        <a:rPr lang="en-US" sz="2200" dirty="0" smtClean="0"/>
                        <a:t>Includes partial state funding for teacher raises</a:t>
                      </a:r>
                    </a:p>
                  </a:txBody>
                  <a:tcPr marL="320040" marR="320040" marT="91440" marB="91440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indent="-457200" algn="l">
                        <a:buClr>
                          <a:schemeClr val="accent6"/>
                        </a:buClr>
                        <a:buFont typeface="Century Gothic" panose="020B0502020202020204" pitchFamily="34" charset="0"/>
                        <a:buChar char="►"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Lower revenue growth than in the prior three years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 marL="320040" marR="320040" marT="91440" marB="91440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079067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145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11274552" cy="4572000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5"/>
              </a:buClr>
              <a:buFont typeface="Century Gothic" panose="020B0502020202020204" pitchFamily="34" charset="0"/>
              <a:buChar char="►"/>
            </a:pPr>
            <a:r>
              <a:rPr lang="en-US" sz="2000" dirty="0" smtClean="0"/>
              <a:t>Compensation &amp; Benefits – Year 1</a:t>
            </a:r>
          </a:p>
          <a:p>
            <a:pPr marL="1371600" lvl="1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000" b="1" dirty="0" smtClean="0"/>
              <a:t>2.3%</a:t>
            </a:r>
            <a:r>
              <a:rPr lang="en-US" sz="2000" dirty="0" smtClean="0"/>
              <a:t> Market Increase for Teachers</a:t>
            </a:r>
          </a:p>
          <a:p>
            <a:pPr marL="1371600" lvl="1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000" b="1" dirty="0" smtClean="0"/>
              <a:t>2.3%</a:t>
            </a:r>
            <a:r>
              <a:rPr lang="en-US" sz="2000" dirty="0" smtClean="0"/>
              <a:t> Market Increase for Classified Staff + Merit</a:t>
            </a:r>
          </a:p>
          <a:p>
            <a:pPr marL="1371600" lvl="1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000" dirty="0" smtClean="0"/>
              <a:t>Health Insurance: Rates projected to be </a:t>
            </a:r>
            <a:r>
              <a:rPr lang="en-US" sz="2000" b="1" dirty="0" smtClean="0"/>
              <a:t>2.7%</a:t>
            </a:r>
            <a:r>
              <a:rPr lang="en-US" sz="2000" dirty="0" smtClean="0"/>
              <a:t> higher than current rates</a:t>
            </a:r>
            <a:endParaRPr lang="en-US" sz="2000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5"/>
              </a:buClr>
              <a:buFont typeface="Century Gothic" panose="020B0502020202020204" pitchFamily="34" charset="0"/>
              <a:buChar char="►"/>
            </a:pPr>
            <a:r>
              <a:rPr lang="en-US" sz="2000" dirty="0" smtClean="0"/>
              <a:t>Enrollment Growth</a:t>
            </a:r>
            <a:endParaRPr lang="en-US" sz="2000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5"/>
              </a:buClr>
              <a:buFont typeface="Century Gothic" panose="020B0502020202020204" pitchFamily="34" charset="0"/>
              <a:buChar char="►"/>
            </a:pPr>
            <a:r>
              <a:rPr lang="en-US" sz="2000" dirty="0" smtClean="0"/>
              <a:t>Changing Demographics</a:t>
            </a:r>
            <a:endParaRPr lang="en-US" sz="2000" dirty="0"/>
          </a:p>
          <a:p>
            <a:pPr marL="1371600" lvl="1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000" dirty="0" smtClean="0"/>
              <a:t>Economically Disadvantaged</a:t>
            </a:r>
          </a:p>
          <a:p>
            <a:pPr marL="1371600" lvl="1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000" dirty="0" smtClean="0"/>
              <a:t>English Learners</a:t>
            </a:r>
          </a:p>
          <a:p>
            <a:pPr marL="1371600" lvl="1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000" dirty="0" smtClean="0"/>
              <a:t>Special Education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5"/>
              </a:buClr>
              <a:buFont typeface="Century Gothic" panose="020B0502020202020204" pitchFamily="34" charset="0"/>
              <a:buChar char="►"/>
            </a:pPr>
            <a:r>
              <a:rPr lang="en-US" sz="2000" dirty="0" smtClean="0"/>
              <a:t>Inflation</a:t>
            </a:r>
            <a:endParaRPr lang="en-US" sz="2000" dirty="0"/>
          </a:p>
        </p:txBody>
      </p:sp>
      <p:sp>
        <p:nvSpPr>
          <p:cNvPr id="5" name="Text Placeholder 7"/>
          <p:cNvSpPr txBox="1">
            <a:spLocks/>
          </p:cNvSpPr>
          <p:nvPr/>
        </p:nvSpPr>
        <p:spPr>
          <a:xfrm>
            <a:off x="0" y="457200"/>
            <a:ext cx="12192000" cy="9144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lIns="457200" rIns="45720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all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Primary Drivers of the Plan</a:t>
            </a:r>
            <a:endParaRPr kumimoji="0" lang="en-US" sz="4000" b="0" i="0" u="none" strike="noStrike" kern="1200" cap="all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865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457200" y="457200"/>
            <a:ext cx="11274552" cy="109728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4000" cap="all" dirty="0" smtClean="0"/>
              <a:t>Compensation Assumptions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i="1" dirty="0" smtClean="0">
                <a:solidFill>
                  <a:schemeClr val="accent5"/>
                </a:solidFill>
                <a:latin typeface="+mn-lt"/>
              </a:rPr>
              <a:t>Based on Commonality</a:t>
            </a:r>
            <a:endParaRPr lang="en-US" sz="2000" i="1" dirty="0">
              <a:solidFill>
                <a:schemeClr val="accent5"/>
              </a:solidFill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679647"/>
              </p:ext>
            </p:extLst>
          </p:nvPr>
        </p:nvGraphicFramePr>
        <p:xfrm>
          <a:off x="457200" y="1828799"/>
          <a:ext cx="11274555" cy="36576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3366655">
                  <a:extLst>
                    <a:ext uri="{9D8B030D-6E8A-4147-A177-3AD203B41FA5}">
                      <a16:colId xmlns:a16="http://schemas.microsoft.com/office/drawing/2014/main" xmlns="" val="2111057527"/>
                    </a:ext>
                  </a:extLst>
                </a:gridCol>
                <a:gridCol w="1581580">
                  <a:extLst>
                    <a:ext uri="{9D8B030D-6E8A-4147-A177-3AD203B41FA5}">
                      <a16:colId xmlns:a16="http://schemas.microsoft.com/office/drawing/2014/main" xmlns="" val="330151070"/>
                    </a:ext>
                  </a:extLst>
                </a:gridCol>
                <a:gridCol w="1581580">
                  <a:extLst>
                    <a:ext uri="{9D8B030D-6E8A-4147-A177-3AD203B41FA5}">
                      <a16:colId xmlns:a16="http://schemas.microsoft.com/office/drawing/2014/main" xmlns="" val="3205587856"/>
                    </a:ext>
                  </a:extLst>
                </a:gridCol>
                <a:gridCol w="1581580">
                  <a:extLst>
                    <a:ext uri="{9D8B030D-6E8A-4147-A177-3AD203B41FA5}">
                      <a16:colId xmlns:a16="http://schemas.microsoft.com/office/drawing/2014/main" xmlns="" val="3095353356"/>
                    </a:ext>
                  </a:extLst>
                </a:gridCol>
                <a:gridCol w="1581580">
                  <a:extLst>
                    <a:ext uri="{9D8B030D-6E8A-4147-A177-3AD203B41FA5}">
                      <a16:colId xmlns:a16="http://schemas.microsoft.com/office/drawing/2014/main" xmlns="" val="4212310944"/>
                    </a:ext>
                  </a:extLst>
                </a:gridCol>
                <a:gridCol w="1581580">
                  <a:extLst>
                    <a:ext uri="{9D8B030D-6E8A-4147-A177-3AD203B41FA5}">
                      <a16:colId xmlns:a16="http://schemas.microsoft.com/office/drawing/2014/main" xmlns="" val="20317202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% Increase</a:t>
                      </a:r>
                      <a:endParaRPr lang="en-US" sz="2400" b="1" dirty="0"/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FY 19-20</a:t>
                      </a:r>
                      <a:endParaRPr lang="en-US" sz="2400" b="1" dirty="0"/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FY 20-21</a:t>
                      </a:r>
                      <a:endParaRPr lang="en-US" sz="2400" b="1" dirty="0"/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FY 21-22</a:t>
                      </a:r>
                      <a:endParaRPr lang="en-US" sz="2400" b="1" dirty="0"/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FY 22-23</a:t>
                      </a:r>
                      <a:endParaRPr lang="en-US" sz="2400" b="1" dirty="0"/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FY 23-24</a:t>
                      </a:r>
                      <a:endParaRPr lang="en-US" sz="2400" b="1" dirty="0"/>
                    </a:p>
                  </a:txBody>
                  <a:tcPr marT="182880" marB="182880" anchor="ctr"/>
                </a:tc>
                <a:extLst>
                  <a:ext uri="{0D108BD9-81ED-4DB2-BD59-A6C34878D82A}">
                    <a16:rowId xmlns:a16="http://schemas.microsoft.com/office/drawing/2014/main" xmlns="" val="16990835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/>
                        <a:t>Salary</a:t>
                      </a:r>
                      <a:endParaRPr lang="en-US" sz="2400" b="0" dirty="0" smtClean="0"/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2.3%</a:t>
                      </a:r>
                      <a:endParaRPr lang="en-US" sz="2400" b="0" dirty="0"/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3.0%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3.0%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3.0%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3.0%</a:t>
                      </a:r>
                      <a:endParaRPr kumimoji="0" lang="en-US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182880" marB="182880" anchor="ctr"/>
                </a:tc>
                <a:extLst>
                  <a:ext uri="{0D108BD9-81ED-4DB2-BD59-A6C34878D82A}">
                    <a16:rowId xmlns:a16="http://schemas.microsoft.com/office/drawing/2014/main" xmlns="" val="28601177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/>
                        <a:t>Health Insurance</a:t>
                      </a:r>
                      <a:endParaRPr lang="en-US" sz="2400" b="0" dirty="0"/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2.7%</a:t>
                      </a:r>
                      <a:endParaRPr lang="en-US" sz="2400" b="0" dirty="0"/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6.7%</a:t>
                      </a:r>
                      <a:endParaRPr lang="en-US" sz="2400" b="0" dirty="0"/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8.0%</a:t>
                      </a:r>
                      <a:endParaRPr lang="en-US" sz="2400" b="0" dirty="0"/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8.0%</a:t>
                      </a:r>
                      <a:endParaRPr lang="en-US" sz="2400" b="0" dirty="0"/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8.0%</a:t>
                      </a:r>
                      <a:endParaRPr kumimoji="0" lang="en-US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182880" marB="182880" anchor="ctr"/>
                </a:tc>
                <a:extLst>
                  <a:ext uri="{0D108BD9-81ED-4DB2-BD59-A6C34878D82A}">
                    <a16:rowId xmlns:a16="http://schemas.microsoft.com/office/drawing/2014/main" xmlns="" val="25255083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/>
                        <a:t>Virginia</a:t>
                      </a:r>
                      <a:r>
                        <a:rPr lang="en-US" sz="2400" baseline="0" dirty="0" smtClean="0"/>
                        <a:t> Retirement System (VRS)* and Group Life Insurance</a:t>
                      </a:r>
                      <a:endParaRPr lang="en-US" sz="2400" b="0" dirty="0"/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0.0%</a:t>
                      </a:r>
                      <a:endParaRPr lang="en-US" sz="2400" b="0" dirty="0"/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0.5%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0.0%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0.5%</a:t>
                      </a:r>
                      <a:endParaRPr lang="en-US" sz="2400" b="0" dirty="0"/>
                    </a:p>
                  </a:txBody>
                  <a:tcPr marT="182880" marB="1828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0.0%</a:t>
                      </a:r>
                      <a:endParaRPr lang="en-US" sz="2400" b="0" dirty="0"/>
                    </a:p>
                  </a:txBody>
                  <a:tcPr marT="182880" marB="182880" anchor="ctr"/>
                </a:tc>
                <a:extLst>
                  <a:ext uri="{0D108BD9-81ED-4DB2-BD59-A6C34878D82A}">
                    <a16:rowId xmlns:a16="http://schemas.microsoft.com/office/drawing/2014/main" xmlns="" val="2782245547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57200" y="5760718"/>
            <a:ext cx="11274552" cy="365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*The School Division’s VRS percent can vary significantly from Local Government’s rate from year to year</a:t>
            </a:r>
            <a:endParaRPr lang="en-US" sz="12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65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332600&quot;&gt;&lt;/object&gt;&lt;object type=&quot;2&quot; unique_id=&quot;332601&quot;&gt;&lt;object type=&quot;3&quot; unique_id=&quot;333204&quot;&gt;&lt;property id=&quot;20148&quot; value=&quot;5&quot;/&gt;&lt;property id=&quot;20300&quot; value=&quot;Slide 4 - &amp;quot;How We Compare&amp;quot;&quot;/&gt;&lt;property id=&quot;20307&quot; value=&quot;276&quot;/&gt;&lt;/object&gt;&lt;object type=&quot;3&quot; unique_id=&quot;333283&quot;&gt;&lt;property id=&quot;20148&quot; value=&quot;5&quot;/&gt;&lt;property id=&quot;20300&quot; value=&quot;Slide 26 - &amp;quot;2. Growth&amp;quot;&quot;/&gt;&lt;property id=&quot;20307&quot; value=&quot;280&quot;/&gt;&lt;/object&gt;&lt;object type=&quot;3&quot; unique_id=&quot;333284&quot;&gt;&lt;property id=&quot;20148&quot; value=&quot;5&quot;/&gt;&lt;property id=&quot;20300&quot; value=&quot;Slide 31 - &amp;quot;3. Sustained Commitment to Quality Education&amp;quot;&quot;/&gt;&lt;property id=&quot;20307&quot; value=&quot;281&quot;/&gt;&lt;/object&gt;&lt;object type=&quot;3&quot; unique_id=&quot;336404&quot;&gt;&lt;property id=&quot;20148&quot; value=&quot;5&quot;/&gt;&lt;property id=&quot;20300&quot; value=&quot;Slide 7&quot;/&gt;&lt;property id=&quot;20307&quot; value=&quot;321&quot;/&gt;&lt;/object&gt;&lt;object type=&quot;3&quot; unique_id=&quot;337575&quot;&gt;&lt;property id=&quot;20148&quot; value=&quot;5&quot;/&gt;&lt;property id=&quot;20300&quot; value=&quot;Slide 34 - &amp;quot;Albemarle Profile of a Graduate&amp;quot;&quot;/&gt;&lt;property id=&quot;20307&quot; value=&quot;329&quot;/&gt;&lt;/object&gt;&lt;object type=&quot;3&quot; unique_id=&quot;340716&quot;&gt;&lt;property id=&quot;20148&quot; value=&quot;5&quot;/&gt;&lt;property id=&quot;20300&quot; value=&quot;Slide 11 - &amp;quot;Budget Survey Results&amp;quot;&quot;/&gt;&lt;property id=&quot;20307&quot; value=&quot;343&quot;/&gt;&lt;/object&gt;&lt;object type=&quot;3&quot; unique_id=&quot;346953&quot;&gt;&lt;property id=&quot;20148&quot; value=&quot;5&quot;/&gt;&lt;property id=&quot;20300&quot; value=&quot;Slide 27&quot;/&gt;&lt;property id=&quot;20307&quot; value=&quot;378&quot;/&gt;&lt;/object&gt;&lt;object type=&quot;3&quot; unique_id=&quot;350252&quot;&gt;&lt;property id=&quot;20148&quot; value=&quot;5&quot;/&gt;&lt;property id=&quot;20300&quot; value=&quot;Slide 30&quot;/&gt;&lt;property id=&quot;20307&quot; value=&quot;398&quot;/&gt;&lt;/object&gt;&lt;object type=&quot;3&quot; unique_id=&quot;352544&quot;&gt;&lt;property id=&quot;20148&quot; value=&quot;5&quot;/&gt;&lt;property id=&quot;20300&quot; value=&quot;Slide 1 - &amp;quot;Equity &amp;amp; Opportunity&amp;quot;&quot;/&gt;&lt;property id=&quot;20307&quot; value=&quot;403&quot;/&gt;&lt;/object&gt;&lt;object type=&quot;3&quot; unique_id=&quot;353627&quot;&gt;&lt;property id=&quot;20148&quot; value=&quot;5&quot;/&gt;&lt;property id=&quot;20300&quot; value=&quot;Slide 15 - &amp;quot;2018-19 Revenues: $187.27M&amp;quot;&quot;/&gt;&lt;property id=&quot;20307&quot; value=&quot;411&quot;/&gt;&lt;/object&gt;&lt;object type=&quot;3&quot; unique_id=&quot;359734&quot;&gt;&lt;property id=&quot;20148&quot; value=&quot;5&quot;/&gt;&lt;property id=&quot;20300&quot; value=&quot;Slide 24 - &amp;quot;Salary Increases&amp;quot;&quot;/&gt;&lt;property id=&quot;20307&quot; value=&quot;431&quot;/&gt;&lt;/object&gt;&lt;object type=&quot;3&quot; unique_id=&quot;360541&quot;&gt;&lt;property id=&quot;20148&quot; value=&quot;5&quot;/&gt;&lt;property id=&quot;20300&quot; value=&quot;Slide 37 - &amp;quot;Equity &amp;amp; Opportunity&amp;quot;&quot;/&gt;&lt;property id=&quot;20307&quot; value=&quot;432&quot;/&gt;&lt;/object&gt;&lt;object type=&quot;3&quot; unique_id=&quot;372071&quot;&gt;&lt;property id=&quot;20148&quot; value=&quot;5&quot;/&gt;&lt;property id=&quot;20300&quot; value=&quot;Slide 16 - &amp;quot;Composite Index&amp;quot;&quot;/&gt;&lt;property id=&quot;20307&quot; value=&quot;449&quot;/&gt;&lt;/object&gt;&lt;object type=&quot;3&quot; unique_id=&quot;372453&quot;&gt;&lt;property id=&quot;20148&quot; value=&quot;5&quot;/&gt;&lt;property id=&quot;20300&quot; value=&quot;Slide 29&quot;/&gt;&lt;property id=&quot;20307&quot; value=&quot;450&quot;/&gt;&lt;/object&gt;&lt;object type=&quot;3&quot; unique_id=&quot;373293&quot;&gt;&lt;property id=&quot;20148&quot; value=&quot;5&quot;/&gt;&lt;property id=&quot;20300&quot; value=&quot;Slide 23 - &amp;quot;1. Directed/Mandated&amp;quot;&quot;/&gt;&lt;property id=&quot;20307&quot; value=&quot;453&quot;/&gt;&lt;/object&gt;&lt;object type=&quot;3&quot; unique_id=&quot;373294&quot;&gt;&lt;property id=&quot;20148&quot; value=&quot;5&quot;/&gt;&lt;property id=&quot;20300&quot; value=&quot;Slide 32 - &amp;quot;4. Advancing Strategic Priorities&amp;quot;&quot;/&gt;&lt;property id=&quot;20307&quot; value=&quot;454&quot;/&gt;&lt;/object&gt;&lt;object type=&quot;3&quot; unique_id=&quot;375039&quot;&gt;&lt;property id=&quot;20148&quot; value=&quot;5&quot;/&gt;&lt;property id=&quot;20300&quot; value=&quot;Slide 36 - &amp;quot;Fiscal responsibility&amp;quot;&quot;/&gt;&lt;property id=&quot;20307&quot; value=&quot;466&quot;/&gt;&lt;/object&gt;&lt;object type=&quot;3&quot; unique_id=&quot;375845&quot;&gt;&lt;property id=&quot;20148&quot; value=&quot;5&quot;/&gt;&lt;property id=&quot;20300&quot; value=&quot;Slide 10&quot;/&gt;&lt;property id=&quot;20307&quot; value=&quot;469&quot;/&gt;&lt;/object&gt;&lt;object type=&quot;3&quot; unique_id=&quot;378180&quot;&gt;&lt;property id=&quot;20148&quot; value=&quot;5&quot;/&gt;&lt;property id=&quot;20300&quot; value=&quot;Slide 2&quot;/&gt;&lt;property id=&quot;20307&quot; value=&quot;509&quot;/&gt;&lt;/object&gt;&lt;object type=&quot;3&quot; unique_id=&quot;378181&quot;&gt;&lt;property id=&quot;20148&quot; value=&quot;5&quot;/&gt;&lt;property id=&quot;20300&quot; value=&quot;Slide 6 - &amp;quot;Equity &amp;amp; Opportunity&amp;quot;&quot;/&gt;&lt;property id=&quot;20307&quot; value=&quot;517&quot;/&gt;&lt;/object&gt;&lt;object type=&quot;3&quot; unique_id=&quot;378182&quot;&gt;&lt;property id=&quot;20148&quot; value=&quot;5&quot;/&gt;&lt;property id=&quot;20300&quot; value=&quot;Slide 8&quot;/&gt;&lt;property id=&quot;20307&quot; value=&quot;519&quot;/&gt;&lt;/object&gt;&lt;object type=&quot;3&quot; unique_id=&quot;378183&quot;&gt;&lt;property id=&quot;20148&quot; value=&quot;5&quot;/&gt;&lt;property id=&quot;20300&quot; value=&quot;Slide 9&quot;/&gt;&lt;property id=&quot;20307&quot; value=&quot;513&quot;/&gt;&lt;/object&gt;&lt;object type=&quot;3&quot; unique_id=&quot;378194&quot;&gt;&lt;property id=&quot;20148&quot; value=&quot;5&quot;/&gt;&lt;property id=&quot;20300&quot; value=&quot;Slide 33&quot;/&gt;&lt;property id=&quot;20307&quot; value=&quot;506&quot;/&gt;&lt;/object&gt;&lt;object type=&quot;3&quot; unique_id=&quot;379020&quot;&gt;&lt;property id=&quot;20148&quot; value=&quot;5&quot;/&gt;&lt;property id=&quot;20300&quot; value=&quot;Slide 14 - &amp;quot;Equity &amp;amp; Opportunity&amp;quot;&quot;/&gt;&lt;property id=&quot;20307&quot; value=&quot;528&quot;/&gt;&lt;/object&gt;&lt;object type=&quot;3&quot; unique_id=&quot;380075&quot;&gt;&lt;property id=&quot;20148&quot; value=&quot;5&quot;/&gt;&lt;property id=&quot;20300&quot; value=&quot;Slide 21 - &amp;quot;Equity &amp;amp; Opportunity&amp;quot;&quot;/&gt;&lt;property id=&quot;20307&quot; value=&quot;529&quot;/&gt;&lt;/object&gt;&lt;object type=&quot;3&quot; unique_id=&quot;381157&quot;&gt;&lt;property id=&quot;20148&quot; value=&quot;5&quot;/&gt;&lt;property id=&quot;20300&quot; value=&quot;Slide 35 - &amp;quot;Equity &amp;amp; Opportunity&amp;quot;&quot;/&gt;&lt;property id=&quot;20307&quot; value=&quot;533&quot;/&gt;&lt;/object&gt;&lt;object type=&quot;3&quot; unique_id=&quot;381497&quot;&gt;&lt;property id=&quot;20148&quot; value=&quot;5&quot;/&gt;&lt;property id=&quot;20300&quot; value=&quot;Slide 3&quot;/&gt;&lt;property id=&quot;20307&quot; value=&quot;562&quot;/&gt;&lt;/object&gt;&lt;object type=&quot;3&quot; unique_id=&quot;381503&quot;&gt;&lt;property id=&quot;20148&quot; value=&quot;5&quot;/&gt;&lt;property id=&quot;20300&quot; value=&quot;Slide 28&quot;/&gt;&lt;property id=&quot;20307&quot; value=&quot;551&quot;/&gt;&lt;/object&gt;&lt;object type=&quot;3&quot; unique_id=&quot;382884&quot;&gt;&lt;property id=&quot;20148&quot; value=&quot;5&quot;/&gt;&lt;property id=&quot;20300&quot; value=&quot;Slide 18&quot;/&gt;&lt;property id=&quot;20307&quot; value=&quot;569&quot;/&gt;&lt;/object&gt;&lt;object type=&quot;3&quot; unique_id=&quot;382885&quot;&gt;&lt;property id=&quot;20148&quot; value=&quot;5&quot;/&gt;&lt;property id=&quot;20300&quot; value=&quot;Slide 19 - &amp;quot;2018-19 Funding Request: $188.51M&amp;quot;&quot;/&gt;&lt;property id=&quot;20307&quot; value=&quot;568&quot;/&gt;&lt;/object&gt;&lt;object type=&quot;3&quot; unique_id=&quot;384427&quot;&gt;&lt;property id=&quot;20148&quot; value=&quot;5&quot;/&gt;&lt;property id=&quot;20300&quot; value=&quot;Slide 25&quot;/&gt;&lt;property id=&quot;20307&quot; value=&quot;578&quot;/&gt;&lt;/object&gt;&lt;object type=&quot;3&quot; unique_id=&quot;386009&quot;&gt;&lt;property id=&quot;20148&quot; value=&quot;5&quot;/&gt;&lt;property id=&quot;20300&quot; value=&quot;Slide 12 - &amp;quot;Equity &amp;amp; Opportunity&amp;quot;&quot;/&gt;&lt;property id=&quot;20307&quot; value=&quot;579&quot;/&gt;&lt;/object&gt;&lt;object type=&quot;3&quot; unique_id=&quot;387102&quot;&gt;&lt;property id=&quot;20148&quot; value=&quot;5&quot;/&gt;&lt;property id=&quot;20300&quot; value=&quot;Slide 17 - &amp;quot;Composite Index&amp;quot;&quot;/&gt;&lt;property id=&quot;20307&quot; value=&quot;585&quot;/&gt;&lt;/object&gt;&lt;object type=&quot;3&quot; unique_id=&quot;387103&quot;&gt;&lt;property id=&quot;20148&quot; value=&quot;5&quot;/&gt;&lt;property id=&quot;20300&quot; value=&quot;Slide 13&quot;/&gt;&lt;property id=&quot;20307&quot; value=&quot;586&quot;/&gt;&lt;/object&gt;&lt;object type=&quot;3&quot; unique_id=&quot;389357&quot;&gt;&lt;property id=&quot;20148&quot; value=&quot;5&quot;/&gt;&lt;property id=&quot;20300&quot; value=&quot;Slide 20&quot;/&gt;&lt;property id=&quot;20307&quot; value=&quot;593&quot;/&gt;&lt;/object&gt;&lt;object type=&quot;3&quot; unique_id=&quot;392661&quot;&gt;&lt;property id=&quot;20148&quot; value=&quot;5&quot;/&gt;&lt;property id=&quot;20300&quot; value=&quot;Slide 5 - &amp;quot;2016-17 Equity Dashboard Snapshot&amp;quot;&quot;/&gt;&lt;property id=&quot;20307&quot; value=&quot;609&quot;/&gt;&lt;/object&gt;&lt;object type=&quot;3&quot; unique_id=&quot;392662&quot;&gt;&lt;property id=&quot;20148&quot; value=&quot;5&quot;/&gt;&lt;property id=&quot;20300&quot; value=&quot;Slide 22&quot;/&gt;&lt;property id=&quot;20307&quot; value=&quot;60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12065</TotalTime>
  <Words>593</Words>
  <Application>Microsoft Office PowerPoint</Application>
  <PresentationFormat>Widescreen</PresentationFormat>
  <Paragraphs>174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Century Gothic</vt:lpstr>
      <vt:lpstr>Courier New</vt:lpstr>
      <vt:lpstr>Segoe UI</vt:lpstr>
      <vt:lpstr>Segoe UI Black</vt:lpstr>
      <vt:lpstr>Segoe UI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Albert Butler</dc:creator>
  <cp:lastModifiedBy>Rosalyn Schmitt</cp:lastModifiedBy>
  <cp:revision>1523</cp:revision>
  <cp:lastPrinted>2018-03-01T17:37:51Z</cp:lastPrinted>
  <dcterms:created xsi:type="dcterms:W3CDTF">2018-01-03T20:09:09Z</dcterms:created>
  <dcterms:modified xsi:type="dcterms:W3CDTF">2018-11-05T00:23:40Z</dcterms:modified>
</cp:coreProperties>
</file>