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8" r:id="rId2"/>
    <p:sldId id="256" r:id="rId3"/>
    <p:sldId id="259" r:id="rId4"/>
    <p:sldId id="257" r:id="rId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1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89A92D7-A377-42AC-9C75-1E94FB6F584C}" type="datetimeFigureOut">
              <a:rPr lang="en-US" smtClean="0"/>
              <a:t>10/8/2014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A02063-FAF7-4757-A00D-14A063B6311B}" type="slidenum">
              <a:rPr lang="en-US" smtClean="0"/>
              <a:t>‹#›</a:t>
            </a:fld>
            <a:endParaRPr lang="en-US"/>
          </a:p>
        </p:txBody>
      </p:sp>
    </p:spTree>
    <p:extLst>
      <p:ext uri="{BB962C8B-B14F-4D97-AF65-F5344CB8AC3E}">
        <p14:creationId xmlns:p14="http://schemas.microsoft.com/office/powerpoint/2010/main" val="2589274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8600">
                <a:solidFill>
                  <a:schemeClr val="tx1"/>
                </a:solidFill>
                <a:latin typeface="Arial" charset="0"/>
                <a:ea typeface="ＭＳ Ｐゴシック" pitchFamily="-80" charset="-128"/>
              </a:defRPr>
            </a:lvl1pPr>
            <a:lvl2pPr marL="742950" indent="-285750" eaLnBrk="0" hangingPunct="0">
              <a:defRPr sz="8600">
                <a:solidFill>
                  <a:schemeClr val="tx1"/>
                </a:solidFill>
                <a:latin typeface="Arial" charset="0"/>
                <a:ea typeface="ＭＳ Ｐゴシック" pitchFamily="-80" charset="-128"/>
              </a:defRPr>
            </a:lvl2pPr>
            <a:lvl3pPr marL="1143000" indent="-228600" eaLnBrk="0" hangingPunct="0">
              <a:defRPr sz="8600">
                <a:solidFill>
                  <a:schemeClr val="tx1"/>
                </a:solidFill>
                <a:latin typeface="Arial" charset="0"/>
                <a:ea typeface="ＭＳ Ｐゴシック" pitchFamily="-80" charset="-128"/>
              </a:defRPr>
            </a:lvl3pPr>
            <a:lvl4pPr marL="1600200" indent="-228600" eaLnBrk="0" hangingPunct="0">
              <a:defRPr sz="8600">
                <a:solidFill>
                  <a:schemeClr val="tx1"/>
                </a:solidFill>
                <a:latin typeface="Arial" charset="0"/>
                <a:ea typeface="ＭＳ Ｐゴシック" pitchFamily="-80" charset="-128"/>
              </a:defRPr>
            </a:lvl4pPr>
            <a:lvl5pPr marL="2057400" indent="-228600" eaLnBrk="0" hangingPunct="0">
              <a:defRPr sz="8600">
                <a:solidFill>
                  <a:schemeClr val="tx1"/>
                </a:solidFill>
                <a:latin typeface="Arial" charset="0"/>
                <a:ea typeface="ＭＳ Ｐゴシック" pitchFamily="-80" charset="-128"/>
              </a:defRPr>
            </a:lvl5pPr>
            <a:lvl6pPr marL="2514600" indent="-228600" eaLnBrk="0" fontAlgn="base" hangingPunct="0">
              <a:spcBef>
                <a:spcPct val="0"/>
              </a:spcBef>
              <a:spcAft>
                <a:spcPct val="0"/>
              </a:spcAft>
              <a:defRPr sz="8600">
                <a:solidFill>
                  <a:schemeClr val="tx1"/>
                </a:solidFill>
                <a:latin typeface="Arial" charset="0"/>
                <a:ea typeface="ＭＳ Ｐゴシック" pitchFamily="-80" charset="-128"/>
              </a:defRPr>
            </a:lvl6pPr>
            <a:lvl7pPr marL="2971800" indent="-228600" eaLnBrk="0" fontAlgn="base" hangingPunct="0">
              <a:spcBef>
                <a:spcPct val="0"/>
              </a:spcBef>
              <a:spcAft>
                <a:spcPct val="0"/>
              </a:spcAft>
              <a:defRPr sz="8600">
                <a:solidFill>
                  <a:schemeClr val="tx1"/>
                </a:solidFill>
                <a:latin typeface="Arial" charset="0"/>
                <a:ea typeface="ＭＳ Ｐゴシック" pitchFamily="-80" charset="-128"/>
              </a:defRPr>
            </a:lvl7pPr>
            <a:lvl8pPr marL="3429000" indent="-228600" eaLnBrk="0" fontAlgn="base" hangingPunct="0">
              <a:spcBef>
                <a:spcPct val="0"/>
              </a:spcBef>
              <a:spcAft>
                <a:spcPct val="0"/>
              </a:spcAft>
              <a:defRPr sz="8600">
                <a:solidFill>
                  <a:schemeClr val="tx1"/>
                </a:solidFill>
                <a:latin typeface="Arial" charset="0"/>
                <a:ea typeface="ＭＳ Ｐゴシック" pitchFamily="-80" charset="-128"/>
              </a:defRPr>
            </a:lvl8pPr>
            <a:lvl9pPr marL="3886200" indent="-228600" eaLnBrk="0" fontAlgn="base" hangingPunct="0">
              <a:spcBef>
                <a:spcPct val="0"/>
              </a:spcBef>
              <a:spcAft>
                <a:spcPct val="0"/>
              </a:spcAft>
              <a:defRPr sz="8600">
                <a:solidFill>
                  <a:schemeClr val="tx1"/>
                </a:solidFill>
                <a:latin typeface="Arial" charset="0"/>
                <a:ea typeface="ＭＳ Ｐゴシック" pitchFamily="-80" charset="-128"/>
              </a:defRPr>
            </a:lvl9pPr>
          </a:lstStyle>
          <a:p>
            <a:pPr eaLnBrk="1" hangingPunct="1"/>
            <a:fld id="{FCBC8242-A120-4641-A5B8-AFAC2A2455C5}" type="slidenum">
              <a:rPr lang="en-US" sz="1200" smtClean="0"/>
              <a:pPr eaLnBrk="1" hangingPunct="1"/>
              <a:t>1</a:t>
            </a:fld>
            <a:endParaRPr lang="en-US" sz="120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848446B-3CBF-43A1-B7A7-5EB611F76B4F}" type="datetimeFigureOut">
              <a:rPr lang="en-US" smtClean="0"/>
              <a:t>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39950D-492E-4C4A-86AF-BDE0537A4664}" type="slidenum">
              <a:rPr lang="en-US" smtClean="0"/>
              <a:t>‹#›</a:t>
            </a:fld>
            <a:endParaRPr lang="en-US"/>
          </a:p>
        </p:txBody>
      </p:sp>
    </p:spTree>
    <p:extLst>
      <p:ext uri="{BB962C8B-B14F-4D97-AF65-F5344CB8AC3E}">
        <p14:creationId xmlns:p14="http://schemas.microsoft.com/office/powerpoint/2010/main" val="631152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848446B-3CBF-43A1-B7A7-5EB611F76B4F}" type="datetimeFigureOut">
              <a:rPr lang="en-US" smtClean="0"/>
              <a:t>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39950D-492E-4C4A-86AF-BDE0537A4664}" type="slidenum">
              <a:rPr lang="en-US" smtClean="0"/>
              <a:t>‹#›</a:t>
            </a:fld>
            <a:endParaRPr lang="en-US"/>
          </a:p>
        </p:txBody>
      </p:sp>
    </p:spTree>
    <p:extLst>
      <p:ext uri="{BB962C8B-B14F-4D97-AF65-F5344CB8AC3E}">
        <p14:creationId xmlns:p14="http://schemas.microsoft.com/office/powerpoint/2010/main" val="1237950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848446B-3CBF-43A1-B7A7-5EB611F76B4F}" type="datetimeFigureOut">
              <a:rPr lang="en-US" smtClean="0"/>
              <a:t>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39950D-492E-4C4A-86AF-BDE0537A4664}" type="slidenum">
              <a:rPr lang="en-US" smtClean="0"/>
              <a:t>‹#›</a:t>
            </a:fld>
            <a:endParaRPr lang="en-US"/>
          </a:p>
        </p:txBody>
      </p:sp>
    </p:spTree>
    <p:extLst>
      <p:ext uri="{BB962C8B-B14F-4D97-AF65-F5344CB8AC3E}">
        <p14:creationId xmlns:p14="http://schemas.microsoft.com/office/powerpoint/2010/main" val="584169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848446B-3CBF-43A1-B7A7-5EB611F76B4F}" type="datetimeFigureOut">
              <a:rPr lang="en-US" smtClean="0"/>
              <a:t>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39950D-492E-4C4A-86AF-BDE0537A4664}" type="slidenum">
              <a:rPr lang="en-US" smtClean="0"/>
              <a:t>‹#›</a:t>
            </a:fld>
            <a:endParaRPr lang="en-US"/>
          </a:p>
        </p:txBody>
      </p:sp>
    </p:spTree>
    <p:extLst>
      <p:ext uri="{BB962C8B-B14F-4D97-AF65-F5344CB8AC3E}">
        <p14:creationId xmlns:p14="http://schemas.microsoft.com/office/powerpoint/2010/main" val="14694059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848446B-3CBF-43A1-B7A7-5EB611F76B4F}" type="datetimeFigureOut">
              <a:rPr lang="en-US" smtClean="0"/>
              <a:t>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39950D-492E-4C4A-86AF-BDE0537A4664}" type="slidenum">
              <a:rPr lang="en-US" smtClean="0"/>
              <a:t>‹#›</a:t>
            </a:fld>
            <a:endParaRPr lang="en-US"/>
          </a:p>
        </p:txBody>
      </p:sp>
    </p:spTree>
    <p:extLst>
      <p:ext uri="{BB962C8B-B14F-4D97-AF65-F5344CB8AC3E}">
        <p14:creationId xmlns:p14="http://schemas.microsoft.com/office/powerpoint/2010/main" val="3520979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848446B-3CBF-43A1-B7A7-5EB611F76B4F}" type="datetimeFigureOut">
              <a:rPr lang="en-US" smtClean="0"/>
              <a:t>10/8/2014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39950D-492E-4C4A-86AF-BDE0537A4664}" type="slidenum">
              <a:rPr lang="en-US" smtClean="0"/>
              <a:t>‹#›</a:t>
            </a:fld>
            <a:endParaRPr lang="en-US"/>
          </a:p>
        </p:txBody>
      </p:sp>
    </p:spTree>
    <p:extLst>
      <p:ext uri="{BB962C8B-B14F-4D97-AF65-F5344CB8AC3E}">
        <p14:creationId xmlns:p14="http://schemas.microsoft.com/office/powerpoint/2010/main" val="1868175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848446B-3CBF-43A1-B7A7-5EB611F76B4F}" type="datetimeFigureOut">
              <a:rPr lang="en-US" smtClean="0"/>
              <a:t>10/8/2014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39950D-492E-4C4A-86AF-BDE0537A4664}" type="slidenum">
              <a:rPr lang="en-US" smtClean="0"/>
              <a:t>‹#›</a:t>
            </a:fld>
            <a:endParaRPr lang="en-US"/>
          </a:p>
        </p:txBody>
      </p:sp>
    </p:spTree>
    <p:extLst>
      <p:ext uri="{BB962C8B-B14F-4D97-AF65-F5344CB8AC3E}">
        <p14:creationId xmlns:p14="http://schemas.microsoft.com/office/powerpoint/2010/main" val="3572016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848446B-3CBF-43A1-B7A7-5EB611F76B4F}" type="datetimeFigureOut">
              <a:rPr lang="en-US" smtClean="0"/>
              <a:t>10/8/2014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39950D-492E-4C4A-86AF-BDE0537A4664}" type="slidenum">
              <a:rPr lang="en-US" smtClean="0"/>
              <a:t>‹#›</a:t>
            </a:fld>
            <a:endParaRPr lang="en-US"/>
          </a:p>
        </p:txBody>
      </p:sp>
    </p:spTree>
    <p:extLst>
      <p:ext uri="{BB962C8B-B14F-4D97-AF65-F5344CB8AC3E}">
        <p14:creationId xmlns:p14="http://schemas.microsoft.com/office/powerpoint/2010/main" val="365680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48446B-3CBF-43A1-B7A7-5EB611F76B4F}" type="datetimeFigureOut">
              <a:rPr lang="en-US" smtClean="0"/>
              <a:t>10/8/2014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D39950D-492E-4C4A-86AF-BDE0537A4664}" type="slidenum">
              <a:rPr lang="en-US" smtClean="0"/>
              <a:t>‹#›</a:t>
            </a:fld>
            <a:endParaRPr lang="en-US"/>
          </a:p>
        </p:txBody>
      </p:sp>
    </p:spTree>
    <p:extLst>
      <p:ext uri="{BB962C8B-B14F-4D97-AF65-F5344CB8AC3E}">
        <p14:creationId xmlns:p14="http://schemas.microsoft.com/office/powerpoint/2010/main" val="3917659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848446B-3CBF-43A1-B7A7-5EB611F76B4F}" type="datetimeFigureOut">
              <a:rPr lang="en-US" smtClean="0"/>
              <a:t>10/8/2014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39950D-492E-4C4A-86AF-BDE0537A4664}" type="slidenum">
              <a:rPr lang="en-US" smtClean="0"/>
              <a:t>‹#›</a:t>
            </a:fld>
            <a:endParaRPr lang="en-US"/>
          </a:p>
        </p:txBody>
      </p:sp>
    </p:spTree>
    <p:extLst>
      <p:ext uri="{BB962C8B-B14F-4D97-AF65-F5344CB8AC3E}">
        <p14:creationId xmlns:p14="http://schemas.microsoft.com/office/powerpoint/2010/main" val="1542349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848446B-3CBF-43A1-B7A7-5EB611F76B4F}" type="datetimeFigureOut">
              <a:rPr lang="en-US" smtClean="0"/>
              <a:t>10/8/2014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39950D-492E-4C4A-86AF-BDE0537A4664}" type="slidenum">
              <a:rPr lang="en-US" smtClean="0"/>
              <a:t>‹#›</a:t>
            </a:fld>
            <a:endParaRPr lang="en-US"/>
          </a:p>
        </p:txBody>
      </p:sp>
    </p:spTree>
    <p:extLst>
      <p:ext uri="{BB962C8B-B14F-4D97-AF65-F5344CB8AC3E}">
        <p14:creationId xmlns:p14="http://schemas.microsoft.com/office/powerpoint/2010/main" val="1456577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48446B-3CBF-43A1-B7A7-5EB611F76B4F}" type="datetimeFigureOut">
              <a:rPr lang="en-US" smtClean="0"/>
              <a:t>10/8/2014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39950D-492E-4C4A-86AF-BDE0537A4664}" type="slidenum">
              <a:rPr lang="en-US" smtClean="0"/>
              <a:t>‹#›</a:t>
            </a:fld>
            <a:endParaRPr lang="en-US"/>
          </a:p>
        </p:txBody>
      </p:sp>
    </p:spTree>
    <p:extLst>
      <p:ext uri="{BB962C8B-B14F-4D97-AF65-F5344CB8AC3E}">
        <p14:creationId xmlns:p14="http://schemas.microsoft.com/office/powerpoint/2010/main" val="30505654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www.google.com/url?sa=i&amp;rct=j&amp;q=&amp;esrc=s&amp;frm=1&amp;source=images&amp;cd=&amp;cad=rja&amp;uact=8&amp;docid=HCdKZpIPjIdJyM&amp;tbnid=paY0uQVax-xSqM:&amp;ved=0CAUQjRw&amp;url=http://www.funbarbados.com/About_Barbados/Emblems/barbados_flag.cfm&amp;ei=5lF2U5mmE6Xy8QGo2ID4AQ&amp;bvm=bv.66699033,d.aWw&amp;psig=AFQjCNHyBwxR71Lyyd2Cb6wS-S_mS-6ygA&amp;ust=1400349503429115" TargetMode="External"/><Relationship Id="rId9"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1.xml"/><Relationship Id="rId5" Type="http://schemas.openxmlformats.org/officeDocument/2006/relationships/image" Target="../media/image12.jpg"/><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02479" y="713714"/>
            <a:ext cx="3759068" cy="29047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1644551" y="191869"/>
            <a:ext cx="5893381" cy="523178"/>
          </a:xfrm>
          <a:prstGeom prst="rect">
            <a:avLst/>
          </a:prstGeom>
          <a:noFill/>
        </p:spPr>
        <p:txBody>
          <a:bodyPr wrap="none" lIns="91395" tIns="45699" rIns="91395" bIns="45699">
            <a:spAutoFit/>
          </a:bodyPr>
          <a:lstStyle/>
          <a:p>
            <a:pPr algn="ctr">
              <a:defRPr/>
            </a:pP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Utilizing ArcGIS to Map Historical Data</a:t>
            </a:r>
          </a:p>
        </p:txBody>
      </p:sp>
      <p:sp>
        <p:nvSpPr>
          <p:cNvPr id="31748" name="TextBox 7"/>
          <p:cNvSpPr txBox="1">
            <a:spLocks noChangeArrowheads="1"/>
          </p:cNvSpPr>
          <p:nvPr/>
        </p:nvSpPr>
        <p:spPr bwMode="auto">
          <a:xfrm>
            <a:off x="3987932" y="6253758"/>
            <a:ext cx="1752534" cy="253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5" tIns="45699" rIns="91395" bIns="45699">
            <a:spAutoFit/>
          </a:bodyPr>
          <a:lstStyle>
            <a:lvl1pPr eaLnBrk="0" hangingPunct="0">
              <a:defRPr sz="8600">
                <a:solidFill>
                  <a:schemeClr val="tx1"/>
                </a:solidFill>
                <a:latin typeface="Arial" charset="0"/>
                <a:ea typeface="ＭＳ Ｐゴシック" pitchFamily="-80" charset="-128"/>
              </a:defRPr>
            </a:lvl1pPr>
            <a:lvl2pPr marL="742950" indent="-285750" eaLnBrk="0" hangingPunct="0">
              <a:defRPr sz="8600">
                <a:solidFill>
                  <a:schemeClr val="tx1"/>
                </a:solidFill>
                <a:latin typeface="Arial" charset="0"/>
                <a:ea typeface="ＭＳ Ｐゴシック" pitchFamily="-80" charset="-128"/>
              </a:defRPr>
            </a:lvl2pPr>
            <a:lvl3pPr marL="1143000" indent="-228600" eaLnBrk="0" hangingPunct="0">
              <a:defRPr sz="8600">
                <a:solidFill>
                  <a:schemeClr val="tx1"/>
                </a:solidFill>
                <a:latin typeface="Arial" charset="0"/>
                <a:ea typeface="ＭＳ Ｐゴシック" pitchFamily="-80" charset="-128"/>
              </a:defRPr>
            </a:lvl3pPr>
            <a:lvl4pPr marL="1600200" indent="-228600" eaLnBrk="0" hangingPunct="0">
              <a:defRPr sz="8600">
                <a:solidFill>
                  <a:schemeClr val="tx1"/>
                </a:solidFill>
                <a:latin typeface="Arial" charset="0"/>
                <a:ea typeface="ＭＳ Ｐゴシック" pitchFamily="-80" charset="-128"/>
              </a:defRPr>
            </a:lvl4pPr>
            <a:lvl5pPr marL="2057400" indent="-228600" eaLnBrk="0" hangingPunct="0">
              <a:defRPr sz="8600">
                <a:solidFill>
                  <a:schemeClr val="tx1"/>
                </a:solidFill>
                <a:latin typeface="Arial" charset="0"/>
                <a:ea typeface="ＭＳ Ｐゴシック" pitchFamily="-80" charset="-128"/>
              </a:defRPr>
            </a:lvl5pPr>
            <a:lvl6pPr marL="2514600" indent="-228600" eaLnBrk="0" fontAlgn="base" hangingPunct="0">
              <a:spcBef>
                <a:spcPct val="0"/>
              </a:spcBef>
              <a:spcAft>
                <a:spcPct val="0"/>
              </a:spcAft>
              <a:defRPr sz="8600">
                <a:solidFill>
                  <a:schemeClr val="tx1"/>
                </a:solidFill>
                <a:latin typeface="Arial" charset="0"/>
                <a:ea typeface="ＭＳ Ｐゴシック" pitchFamily="-80" charset="-128"/>
              </a:defRPr>
            </a:lvl6pPr>
            <a:lvl7pPr marL="2971800" indent="-228600" eaLnBrk="0" fontAlgn="base" hangingPunct="0">
              <a:spcBef>
                <a:spcPct val="0"/>
              </a:spcBef>
              <a:spcAft>
                <a:spcPct val="0"/>
              </a:spcAft>
              <a:defRPr sz="8600">
                <a:solidFill>
                  <a:schemeClr val="tx1"/>
                </a:solidFill>
                <a:latin typeface="Arial" charset="0"/>
                <a:ea typeface="ＭＳ Ｐゴシック" pitchFamily="-80" charset="-128"/>
              </a:defRPr>
            </a:lvl7pPr>
            <a:lvl8pPr marL="3429000" indent="-228600" eaLnBrk="0" fontAlgn="base" hangingPunct="0">
              <a:spcBef>
                <a:spcPct val="0"/>
              </a:spcBef>
              <a:spcAft>
                <a:spcPct val="0"/>
              </a:spcAft>
              <a:defRPr sz="8600">
                <a:solidFill>
                  <a:schemeClr val="tx1"/>
                </a:solidFill>
                <a:latin typeface="Arial" charset="0"/>
                <a:ea typeface="ＭＳ Ｐゴシック" pitchFamily="-80" charset="-128"/>
              </a:defRPr>
            </a:lvl8pPr>
            <a:lvl9pPr marL="3886200" indent="-228600" eaLnBrk="0" fontAlgn="base" hangingPunct="0">
              <a:spcBef>
                <a:spcPct val="0"/>
              </a:spcBef>
              <a:spcAft>
                <a:spcPct val="0"/>
              </a:spcAft>
              <a:defRPr sz="8600">
                <a:solidFill>
                  <a:schemeClr val="tx1"/>
                </a:solidFill>
                <a:latin typeface="Arial" charset="0"/>
                <a:ea typeface="ＭＳ Ｐゴシック" pitchFamily="-80" charset="-128"/>
              </a:defRPr>
            </a:lvl9pPr>
          </a:lstStyle>
          <a:p>
            <a:pPr eaLnBrk="1" hangingPunct="1"/>
            <a:r>
              <a:rPr lang="en-US" sz="1000"/>
              <a:t>Created by Ashley D.</a:t>
            </a:r>
          </a:p>
        </p:txBody>
      </p:sp>
      <p:sp>
        <p:nvSpPr>
          <p:cNvPr id="31749" name="AutoShape 6" descr="data:image/jpeg;base64,/9j/4AAQSkZJRgABAQAAAQABAAD/2wCEAAkGBhMGEREIBxQQEw4NFBYZERYVGRoQFxASHRwhFRoSHhIYHSoeIyUkIB4ZKy8hIycpNSwtFSA9NTAqNSYsLSoBCQoKDQwOFg8PFjUkHiQ1Kis1NTUtLDQ1NTUsLSwpLCksNTIzNTUsLTEzLzE1NSwwNSkqNS80MC0pLjQpNSktLv/AABEIAKAA8AMBIgACEQEDEQH/xAAcAAEAAgIDAQAAAAAAAAAAAAAAAQMHCAIEBgX/xAA6EAABAgMGBAMGBAUFAAAAAAAAAQIDBBEFEjFxcrEGByEyEyIzFEFRYYKhFSOBkRZCUmKDJGOiwvD/xAAbAQEAAgMBAQAAAAAAAAAAAAAAAQYCBAgDBf/EADARAAIBAwIDBQgCAwAAAAAAAAABAgMRMQQSBSEyE0FRcfAUFSJSYaHR4aKxNUJE/9oADAMBAAIRAxEAPwDD1RUgFxNQmoqQACaipAAJqKkAAmpbKL+YzW3dCkulPUZrbuhjPpYWTaN6dVzUihL8VzUg5suWhCgoALkigoALgUFABcChLE6pmhBLMUzQNkM1amO92p25wqc5jvdqduVnSccIq7yTUVIBkCaipAAJqKkAAmoqQAAAAQAAAAAAAAAC6U9Rmtu6FJdKeozW3dDGfSyVk2jfiuakEvxXNSDmstKAAJAAAAAAAJZimaEEsxTNCGGatTHe7U7crLJjvdqduVnSkcIqzyAAZEAAAAAAAAAAAAAAAAAAAAAAulPUZrbuhSXSnqM1t3Qxn0slZNo34rmpBL8VzUg5rLSgACQAda07QbZUGLPTPpwGOe74qiJWifNcEzJs+ebacKFOy3px2Ne3JyVp/wC+Blslt3W5YIur2OwADEkEsxTNCCWYpmhDDNWpjvdqduVlkx3u1O3KzpSOEVZ5AAMiAAAAAAAAAAAAAAAAAAAAAAXSnqM1t3QpLpT1Ga27oYz6WSsmztoTsOzWPmp1yMhM7nLg1K0qtCqz7Wg2sl6zosKKn+29r6Zoi1T9TtRmJEvMiIitdVFReqKi9FRU+Br/AMx+DncFTLZyzL7ZWOqrBc1VRYL8VhXk69MUX4ZKc/8ADdHS1knSlPbPu70/p5liq1JU0mldGwAML8Ec4oko5slxMqxIK9EjYxIeqncn3zwMvTFpQ5aC60K34LWX0Vnn8RuKXaYqvSlPiees4dX0lRQms4aw/XgZU6sZq6Mdc7uJvZYMOwYC+eYo+N8oSL5W/U5K5M+Zy5JcTe2QH2HHX8yWq+F84Tl8yfS77P8AkY242gzkeO61regxIKzjnLDR6XaNbREYiL1o1Fahy4HgzktHbbFhwYkb2NzfFRiXqtdWrFROvVEcW98Npe7Oy3K+b3Vt3n/E0O1l2u42UB1odpw4kFLQc65BVl9Vifl3G0qt5FwVPei+9DD3G3OKJOudJcNKsKAnRY2ESJ82/wBKffLAqGj4dX1c3CmsZbwvXgb9StGCuzL9oWvAslL1oxYUKuHiPaxVyRVqpdITjLQayak3I+FEorXJg5K0qlTA/LXg13Gcw6ftS86Vl1RYquVVWPExSFeXr81+WaGfYTUZdaxEREoiInRET3IiHpxLR0tHJUoz3S7+5L6eZjSqSqJtqyNW5jvdqduVlkx3u1O3KzoCOEV15AAMiAAAAAAAAAAAAAAAAAAAAAAXSnqM1t3QpLpT1Ga27oYz6WSsm0b8VzU+RxXw83iiVi2bGpV6VhuX+SKnVrv36L8lU+u/Fc1IObqdSVOSnF2a5lnaTVma28EWwvCdoMdPNTw7ywphrkRbrVW6q0X3tVEX6TZCHDSAiMgo1rW4I1EaiZInQwNzlsT8MtBZuGlGTrEf/kTyvT96L9Rlnl5bK25Z0tMxFq9jfDfqZ5a/qlF/UtHG4rUUKOsj/tyfr6c0amne2UoM8Lz8xkco27CzkH2T2qBs8r5+YyOUbdhZyD7J7VA2ee7/AMF6+cx/6PXgZWiwmx0VkdGuauKORHIvv6ovQ1v4xtZeMLQesi1LrnpCl2tREq1Futw97l6/UZt5j2x+CWbMx2LR8RvhM1P8qr+jby/oYr5L2J+JT6z0RKskmX/8jvKz/sv0nhwSK0+nra2XdyXr68kTqPilGCMy8MWAzhmVhWZAp+W3zu/riL1e/wDVcPkiH1WYpmhBLMUzQq9ScqknOTu3zN1JJWRq1Md7tTtyssmO92p25WdIxwirvIABkQAAAAAAAAAAAAAAAAAAAAAC6U9Rmtu6FJdKeozW3dDGfSyVk2jfiuakEvxXNSDmstKMdc8LMSZkoU8ieaWjUVfgx6UXrmjTp8iLS8SDNWe6v5T2Pbk9Fav3an7nrOZMr7ZZc4ylbsNHpm1yOruYX5e8aN4KjRpmNDdFbGhXUa1yM815HIqqqL8F93vLdoac9XwqpRiryT5fZ/k0ajUKykz2PPzGRyjbsLOQfZPaoGzzx3MDj3+N1gK2D4KS9+nn8RXXqf2pSlPucuX/ADA/gjx2Og+M2YVir5/DVt29/aqLW99j6L0Oo90+z7fj8Lr5r+WDy7SPbbr8v0ez58WjchSlnt/nc+I76URjen1O/Y+jyRs32WQiTip5pmMtF+LGJdT7q4xnzB4ybxpHhTcGG6G2FCRl1yo5a3lcq1TP4GbeXcp7FZknDpRXQr65vVX1+6HztdTlpOFU6MlaTfP7v8HrTanWckeiJZimaEEsxTNCos3matTHe7U7crLJjvdqduVnSkcIqzyAAZEAAAAAAAAAAAAAAAAAAAAAAulPUZrbuhSXSnqM1t3Qxn0slZNo34rmpBL8VzUg5rLSjqWxIfikvHkUVEWYhPYir1RquarUdT5GO5LkRAhp/rpmM9f7GthJ/wAry7GTwbun1+o00XGlOyfkecqUZu8kYG5qcGS3CPsrbKSJ+ckS+r3X63btPd0xU58q+CZbi9s0tqJErBWEjFY65S9er7lrgh9rn5jI5Rt2FnIPsntUDZ5bXqq3uftt73ePf12NHZHt9tuX6OxPch4ETrITMZi+5IjWxUrm26u5kWyJH8Ml4Eiqo5ZeFDYqp0Rytaja0+dDtgqWo1+o1MVGrO6Xkb0aUYO8UCWYpmhBLMUzQ0mejNWpjvdqduVlkx3u1O3KzpSOEVZ5AAMiAAAAAAAAAAAAAAAAAAAAAAXSnqM1t3QpLpT1Ga27oYz6WSsm0b8VzUgl+K5qQc1lpQABIPGcxeAn8bezrLxWQvZ/EreRXXr13CmX3OXLrgV/BKTDZiKyL7QsNUuorbt29jXV9j2IN32+v7P7Nf4PCy8b/wBnn2Ud2/vAANI9ASzFM0IJZimaEMM1amO92p25WWTHe7U7crOlI4RVnkAAyIAAAAAAAAAAAAAAAAAAAAABdKeozW3dCkulPUZrbuhjPpZKybRvxXNSCX4rmpBzWWlAAEgAAAAAAEsxTNCCWYpmhDDNWpjvdqduVlkx3u1O3KzpSOEVZ5AAMiAAAAAAAAAAAAAAAAAAAAAAXSnqM1t3QpLpT1Ga27oYz6WSsm0b8VzUgl+K5qQc1lpQABIAAAAAABLMUzQglmKZoQwzVqY73anblZZMd7tTtys6UjhFWeQADIgAAAAAAAAA/9k=">
            <a:hlinkClick r:id="rId4"/>
          </p:cNvPr>
          <p:cNvSpPr>
            <a:spLocks noChangeAspect="1" noChangeArrowheads="1"/>
          </p:cNvSpPr>
          <p:nvPr/>
        </p:nvSpPr>
        <p:spPr bwMode="auto">
          <a:xfrm>
            <a:off x="120716" y="-914466"/>
            <a:ext cx="28575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5" tIns="45699" rIns="91395" bIns="45699"/>
          <a:lstStyle/>
          <a:p>
            <a:endParaRPr lang="en-US"/>
          </a:p>
        </p:txBody>
      </p:sp>
      <p:sp>
        <p:nvSpPr>
          <p:cNvPr id="10" name="AutoShape 8" descr="data:image/jpeg;base64,/9j/4AAQSkZJRgABAQAAAQABAAD/2wCEAAkGBhMGEREIBxQQEw4NFBYZERYVGRoQFxASHRwhFRoSHhIYHSoeIyUkIB4ZKy8hIycpNSwtFSA9NTAqNSYsLSoBCQoKDQwOFg8PFjUkHiQ1Kis1NTUtLDQ1NTUsLSwpLCksNTIzNTUsLTEzLzE1NSwwNSkqNS80MC0pLjQpNSktLv/AABEIAKAA8AMBIgACEQEDEQH/xAAcAAEAAgIDAQAAAAAAAAAAAAAAAQMHCAIEBgX/xAA6EAABAgMGBAMGBAUFAAAAAAAAAQIDBBEFEjFxcrEGByEyEyIzFEFRYYKhFSOBkRZCUmKDJGOiwvD/xAAbAQEAAgMBAQAAAAAAAAAAAAAAAQYCBAgDBf/EADARAAIBAwIDBQgCAwAAAAAAAAABAgMRMQQSBSEyE0FRcfAUFSJSYaHR4aKxNUJE/9oADAMBAAIRAxEAPwDD1RUgFxNQmoqQACaipAAJqKkAAmpbKL+YzW3dCkulPUZrbuhjPpYWTaN6dVzUihL8VzUg5suWhCgoALkigoALgUFABcChLE6pmhBLMUzQNkM1amO92p25wqc5jvdqduVnSccIq7yTUVIBkCaipAAJqKkAAmoqQAAAAQAAAAAAAAAC6U9Rmtu6FJdKeozW3dDGfSyVk2jfiuakEvxXNSDmstKAAJAAAAAAAJZimaEEsxTNCGGatTHe7U7crLJjvdqduVnSkcIqzyAAZEAAAAAAAAAAAAAAAAAAAAAAulPUZrbuhSXSnqM1t3Qxn0slZNo34rmpBL8VzUg5rLSgACQAda07QbZUGLPTPpwGOe74qiJWifNcEzJs+ebacKFOy3px2Ne3JyVp/wC+Blslt3W5YIur2OwADEkEsxTNCCWYpmhDDNWpjvdqduVlkx3u1O3KzpSOEVZ5AAMiAAAAAAAAAAAAAAAAAAAAAAXSnqM1t3QpLpT1Ga27oYz6WSsmztoTsOzWPmp1yMhM7nLg1K0qtCqz7Wg2sl6zosKKn+29r6Zoi1T9TtRmJEvMiIitdVFReqKi9FRU+Br/AMx+DncFTLZyzL7ZWOqrBc1VRYL8VhXk69MUX4ZKc/8ADdHS1knSlPbPu70/p5liq1JU0mldGwAML8Ec4oko5slxMqxIK9EjYxIeqncn3zwMvTFpQ5aC60K34LWX0Vnn8RuKXaYqvSlPiees4dX0lRQms4aw/XgZU6sZq6Mdc7uJvZYMOwYC+eYo+N8oSL5W/U5K5M+Zy5JcTe2QH2HHX8yWq+F84Tl8yfS77P8AkY242gzkeO61regxIKzjnLDR6XaNbREYiL1o1Fahy4HgzktHbbFhwYkb2NzfFRiXqtdWrFROvVEcW98Npe7Oy3K+b3Vt3n/E0O1l2u42UB1odpw4kFLQc65BVl9Vifl3G0qt5FwVPei+9DD3G3OKJOudJcNKsKAnRY2ESJ82/wBKffLAqGj4dX1c3CmsZbwvXgb9StGCuzL9oWvAslL1oxYUKuHiPaxVyRVqpdITjLQayak3I+FEorXJg5K0qlTA/LXg13Gcw6ftS86Vl1RYquVVWPExSFeXr81+WaGfYTUZdaxEREoiInRET3IiHpxLR0tHJUoz3S7+5L6eZjSqSqJtqyNW5jvdqduVlkx3u1O3KzoCOEV15AAMiAAAAAAAAAAAAAAAAAAAAAAXSnqM1t3QpLpT1Ga27oYz6WSsm0b8VzU+RxXw83iiVi2bGpV6VhuX+SKnVrv36L8lU+u/Fc1IObqdSVOSnF2a5lnaTVma28EWwvCdoMdPNTw7ywphrkRbrVW6q0X3tVEX6TZCHDSAiMgo1rW4I1EaiZInQwNzlsT8MtBZuGlGTrEf/kTyvT96L9Rlnl5bK25Z0tMxFq9jfDfqZ5a/qlF/UtHG4rUUKOsj/tyfr6c0amne2UoM8Lz8xkco27CzkH2T2qBs8r5+YyOUbdhZyD7J7VA2ee7/AMF6+cx/6PXgZWiwmx0VkdGuauKORHIvv6ovQ1v4xtZeMLQesi1LrnpCl2tREq1Futw97l6/UZt5j2x+CWbMx2LR8RvhM1P8qr+jby/oYr5L2J+JT6z0RKskmX/8jvKz/sv0nhwSK0+nra2XdyXr68kTqPilGCMy8MWAzhmVhWZAp+W3zu/riL1e/wDVcPkiH1WYpmhBLMUzQq9ScqknOTu3zN1JJWRq1Md7tTtyssmO92p25WdIxwirvIABkQAAAAAAAAAAAAAAAAAAAAAC6U9Rmtu6FJdKeozW3dDGfSyVk2jfiuakEvxXNSDmstKMdc8LMSZkoU8ieaWjUVfgx6UXrmjTp8iLS8SDNWe6v5T2Pbk9Fav3an7nrOZMr7ZZc4ylbsNHpm1yOruYX5e8aN4KjRpmNDdFbGhXUa1yM815HIqqqL8F93vLdoac9XwqpRiryT5fZ/k0ajUKykz2PPzGRyjbsLOQfZPaoGzzx3MDj3+N1gK2D4KS9+nn8RXXqf2pSlPucuX/ADA/gjx2Og+M2YVir5/DVt29/aqLW99j6L0Oo90+z7fj8Lr5r+WDy7SPbbr8v0ez58WjchSlnt/nc+I76URjen1O/Y+jyRs32WQiTip5pmMtF+LGJdT7q4xnzB4ybxpHhTcGG6G2FCRl1yo5a3lcq1TP4GbeXcp7FZknDpRXQr65vVX1+6HztdTlpOFU6MlaTfP7v8HrTanWckeiJZimaEEsxTNCos3matTHe7U7crLJjvdqduVnSkcIqzyAAZEAAAAAAAAAAAAAAAAAAAAAAulPUZrbuhSXSnqM1t3Qxn0slZNo34rmpBL8VzUg5rLSjqWxIfikvHkUVEWYhPYir1RquarUdT5GO5LkRAhp/rpmM9f7GthJ/wAry7GTwbun1+o00XGlOyfkecqUZu8kYG5qcGS3CPsrbKSJ+ckS+r3X63btPd0xU58q+CZbi9s0tqJErBWEjFY65S9er7lrgh9rn5jI5Rt2FnIPsntUDZ5bXqq3uftt73ePf12NHZHt9tuX6OxPch4ETrITMZi+5IjWxUrm26u5kWyJH8Ml4Eiqo5ZeFDYqp0Rytaja0+dDtgqWo1+o1MVGrO6Xkb0aUYO8UCWYpmhBLMUzQ0mejNWpjvdqduVlkx3u1O3KzpSOEVZ5AAMiAAAAAAAAAAAAAAAAAAAAAAXSnqM1t3QpLpT1Ga27oYz6WSsm0b8VzUgl+K5qQc1lpQABIPGcxeAn8bezrLxWQvZ/EreRXXr13CmX3OXLrgV/BKTDZiKyL7QsNUuorbt29jXV9j2IN32+v7P7Nf4PCy8b/wBnn2Ud2/vAANI9ASzFM0IJZimaEMM1amO92p25WWTHe7U7crOlI4RVnkAAyIAAAAAAAAAAAAAAAAAAAAABdKeozW3dCkulPUZrbuhjPpZKybRvxXNSCX4rmpBzWWlAAEgAAAAAAEsxTNCCWYpmhDDNWpjvdqduVlkx3u1O3KzpSOEVZ5AAMiAAAAAAAAAAAAAAAAAAAAAAXSnqM1t3QpLpT1Ga27oYz6WSsm0b8VzUgl+K5qQc1lpQABIAAAAAABLMUzQglmKZoQwzVqY73anblZZMd7tTtys6UjhFWeQADIgAAAAAAAAA/9k=">
            <a:hlinkClick r:id="rId4"/>
          </p:cNvPr>
          <p:cNvSpPr>
            <a:spLocks noChangeAspect="1" noChangeArrowheads="1"/>
          </p:cNvSpPr>
          <p:nvPr/>
        </p:nvSpPr>
        <p:spPr bwMode="auto">
          <a:xfrm>
            <a:off x="120716" y="871472"/>
            <a:ext cx="2895534" cy="2836333"/>
          </a:xfrm>
          <a:prstGeom prst="rect">
            <a:avLst/>
          </a:prstGeom>
          <a:noFill/>
          <a:ln>
            <a:solidFill>
              <a:schemeClr val="accent2">
                <a:lumMod val="75000"/>
              </a:schemeClr>
            </a:solidFill>
          </a:ln>
          <a:extLst>
            <a:ext uri="{909E8E84-426E-40DD-AFC4-6F175D3DCCD1}">
              <a14:hiddenFill xmlns:a14="http://schemas.microsoft.com/office/drawing/2010/main">
                <a:solidFill>
                  <a:srgbClr val="FFFFFF"/>
                </a:solidFill>
              </a14:hiddenFill>
            </a:ext>
          </a:extLst>
        </p:spPr>
        <p:txBody>
          <a:bodyPr lIns="91395" tIns="45699" rIns="91395" bIns="45699"/>
          <a:lstStyle/>
          <a:p>
            <a:pPr>
              <a:defRPr/>
            </a:pPr>
            <a:r>
              <a:rPr lang="en-US" sz="1200" b="1" dirty="0">
                <a:latin typeface="Times New Roman"/>
                <a:cs typeface="Times New Roman"/>
              </a:rPr>
              <a:t>The Problem: </a:t>
            </a:r>
            <a:r>
              <a:rPr lang="en-US" sz="1200" dirty="0">
                <a:latin typeface="Times New Roman"/>
                <a:cs typeface="Times New Roman"/>
              </a:rPr>
              <a:t>The National Barbados Museum wanted to map data on the number of </a:t>
            </a:r>
            <a:r>
              <a:rPr lang="en-US" sz="1200" dirty="0" err="1">
                <a:latin typeface="Times New Roman"/>
                <a:cs typeface="Times New Roman"/>
              </a:rPr>
              <a:t>Bajans</a:t>
            </a:r>
            <a:r>
              <a:rPr lang="en-US" sz="1200" dirty="0">
                <a:latin typeface="Times New Roman"/>
                <a:cs typeface="Times New Roman"/>
              </a:rPr>
              <a:t>, who went to work on the Panama Canal during the early 1900s. After gathering data across the island, they came to us asking if it would be possible to transfer the data into map form that can be used in a upcoming exhibit. </a:t>
            </a:r>
          </a:p>
          <a:p>
            <a:pPr>
              <a:defRPr/>
            </a:pPr>
            <a:endParaRPr lang="en-US" sz="1200" dirty="0">
              <a:latin typeface="Times New Roman"/>
              <a:cs typeface="Times New Roman"/>
            </a:endParaRPr>
          </a:p>
          <a:p>
            <a:pPr>
              <a:defRPr/>
            </a:pPr>
            <a:r>
              <a:rPr lang="en-US" sz="1200" b="1" dirty="0">
                <a:latin typeface="Times New Roman"/>
                <a:cs typeface="Times New Roman"/>
              </a:rPr>
              <a:t>The Process: </a:t>
            </a:r>
            <a:r>
              <a:rPr lang="en-US" sz="1200" dirty="0">
                <a:latin typeface="Times New Roman"/>
                <a:cs typeface="Times New Roman"/>
              </a:rPr>
              <a:t>First, locations of the workers had to be translated into coordinate points and then we transferred them into a drawn map of Barbados. Then a kernel density map was made to show the densities of the workers across the island.</a:t>
            </a:r>
            <a:endParaRPr lang="en-US" dirty="0">
              <a:latin typeface="Times New Roman"/>
              <a:cs typeface="Times New Roman"/>
            </a:endParaRPr>
          </a:p>
        </p:txBody>
      </p:sp>
      <p:pic>
        <p:nvPicPr>
          <p:cNvPr id="31751" name="Picture 12" descr="http://www.funbarbados.com/About_Barbados/graphics/Barbados_Flag_Large.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9682" y="38034"/>
            <a:ext cx="1066602" cy="711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2" name="Picture 14" descr="http://www.barbmuse.org.bb/wp-content/uploads/2011/02/logo.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59505" y="6186620"/>
            <a:ext cx="1107943" cy="63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3" name="Picture 1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0716" y="3824222"/>
            <a:ext cx="2895534" cy="2362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6556375" y="2911409"/>
            <a:ext cx="2514534" cy="3231885"/>
          </a:xfrm>
          <a:prstGeom prst="rect">
            <a:avLst/>
          </a:prstGeom>
          <a:noFill/>
          <a:ln>
            <a:solidFill>
              <a:schemeClr val="accent2">
                <a:lumMod val="75000"/>
              </a:schemeClr>
            </a:solidFill>
          </a:ln>
        </p:spPr>
        <p:txBody>
          <a:bodyPr lIns="91395" tIns="45699" rIns="91395" bIns="45699">
            <a:spAutoFit/>
          </a:bodyPr>
          <a:lstStyle/>
          <a:p>
            <a:pPr>
              <a:defRPr/>
            </a:pPr>
            <a:r>
              <a:rPr lang="en-US" sz="1200" b="1" dirty="0">
                <a:latin typeface="Times New Roman"/>
                <a:cs typeface="Times New Roman"/>
              </a:rPr>
              <a:t>The Results: </a:t>
            </a:r>
            <a:r>
              <a:rPr lang="en-US" sz="1200" dirty="0">
                <a:latin typeface="Times New Roman"/>
                <a:cs typeface="Times New Roman"/>
              </a:rPr>
              <a:t>We can conclude which parishes supplied the most workers to the Panama Canal and overall, which parts of the island had the highest density of workers.  </a:t>
            </a:r>
          </a:p>
          <a:p>
            <a:pPr>
              <a:defRPr/>
            </a:pPr>
            <a:endParaRPr lang="en-US" sz="1200" dirty="0">
              <a:latin typeface="Times New Roman"/>
              <a:cs typeface="Times New Roman"/>
            </a:endParaRPr>
          </a:p>
          <a:p>
            <a:pPr>
              <a:defRPr/>
            </a:pPr>
            <a:r>
              <a:rPr lang="en-US" sz="1200" b="1" dirty="0">
                <a:latin typeface="Times New Roman"/>
                <a:cs typeface="Times New Roman"/>
              </a:rPr>
              <a:t>The Value: </a:t>
            </a:r>
            <a:r>
              <a:rPr lang="en-US" sz="1200" dirty="0">
                <a:latin typeface="Times New Roman"/>
                <a:cs typeface="Times New Roman"/>
              </a:rPr>
              <a:t>By mapping the data for this project, it can be concluded that historical data </a:t>
            </a:r>
            <a:r>
              <a:rPr lang="en-US" sz="1200" i="1" dirty="0">
                <a:latin typeface="Times New Roman"/>
                <a:cs typeface="Times New Roman"/>
              </a:rPr>
              <a:t>can</a:t>
            </a:r>
            <a:r>
              <a:rPr lang="en-US" sz="1200" dirty="0">
                <a:latin typeface="Times New Roman"/>
                <a:cs typeface="Times New Roman"/>
              </a:rPr>
              <a:t> be mapped relatively easily as long as you have a large portion of time set aside. Furthermore, this case study shows that libraries, museums, etc. can even map their own data to give a valuable visual. Most importantly, this shows  Barbados’ Panama Canal data in a new way that is easier to understand.</a:t>
            </a:r>
            <a:endParaRPr lang="en-US" sz="1200" b="1" dirty="0">
              <a:latin typeface="Times New Roman"/>
              <a:cs typeface="Times New Roman"/>
            </a:endParaRPr>
          </a:p>
        </p:txBody>
      </p:sp>
      <p:sp>
        <p:nvSpPr>
          <p:cNvPr id="31755" name="TextBox 5"/>
          <p:cNvSpPr txBox="1">
            <a:spLocks noChangeArrowheads="1"/>
          </p:cNvSpPr>
          <p:nvPr/>
        </p:nvSpPr>
        <p:spPr bwMode="auto">
          <a:xfrm>
            <a:off x="571500" y="6242183"/>
            <a:ext cx="2209932" cy="276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5" tIns="45699" rIns="91395" bIns="45699">
            <a:spAutoFit/>
          </a:bodyPr>
          <a:lstStyle>
            <a:lvl1pPr eaLnBrk="0" hangingPunct="0">
              <a:defRPr sz="8600">
                <a:solidFill>
                  <a:schemeClr val="tx1"/>
                </a:solidFill>
                <a:latin typeface="Arial" charset="0"/>
                <a:ea typeface="ＭＳ Ｐゴシック" pitchFamily="-80" charset="-128"/>
              </a:defRPr>
            </a:lvl1pPr>
            <a:lvl2pPr marL="742950" indent="-285750" eaLnBrk="0" hangingPunct="0">
              <a:defRPr sz="8600">
                <a:solidFill>
                  <a:schemeClr val="tx1"/>
                </a:solidFill>
                <a:latin typeface="Arial" charset="0"/>
                <a:ea typeface="ＭＳ Ｐゴシック" pitchFamily="-80" charset="-128"/>
              </a:defRPr>
            </a:lvl2pPr>
            <a:lvl3pPr marL="1143000" indent="-228600" eaLnBrk="0" hangingPunct="0">
              <a:defRPr sz="8600">
                <a:solidFill>
                  <a:schemeClr val="tx1"/>
                </a:solidFill>
                <a:latin typeface="Arial" charset="0"/>
                <a:ea typeface="ＭＳ Ｐゴシック" pitchFamily="-80" charset="-128"/>
              </a:defRPr>
            </a:lvl3pPr>
            <a:lvl4pPr marL="1600200" indent="-228600" eaLnBrk="0" hangingPunct="0">
              <a:defRPr sz="8600">
                <a:solidFill>
                  <a:schemeClr val="tx1"/>
                </a:solidFill>
                <a:latin typeface="Arial" charset="0"/>
                <a:ea typeface="ＭＳ Ｐゴシック" pitchFamily="-80" charset="-128"/>
              </a:defRPr>
            </a:lvl4pPr>
            <a:lvl5pPr marL="2057400" indent="-228600" eaLnBrk="0" hangingPunct="0">
              <a:defRPr sz="8600">
                <a:solidFill>
                  <a:schemeClr val="tx1"/>
                </a:solidFill>
                <a:latin typeface="Arial" charset="0"/>
                <a:ea typeface="ＭＳ Ｐゴシック" pitchFamily="-80" charset="-128"/>
              </a:defRPr>
            </a:lvl5pPr>
            <a:lvl6pPr marL="2514600" indent="-228600" eaLnBrk="0" fontAlgn="base" hangingPunct="0">
              <a:spcBef>
                <a:spcPct val="0"/>
              </a:spcBef>
              <a:spcAft>
                <a:spcPct val="0"/>
              </a:spcAft>
              <a:defRPr sz="8600">
                <a:solidFill>
                  <a:schemeClr val="tx1"/>
                </a:solidFill>
                <a:latin typeface="Arial" charset="0"/>
                <a:ea typeface="ＭＳ Ｐゴシック" pitchFamily="-80" charset="-128"/>
              </a:defRPr>
            </a:lvl6pPr>
            <a:lvl7pPr marL="2971800" indent="-228600" eaLnBrk="0" fontAlgn="base" hangingPunct="0">
              <a:spcBef>
                <a:spcPct val="0"/>
              </a:spcBef>
              <a:spcAft>
                <a:spcPct val="0"/>
              </a:spcAft>
              <a:defRPr sz="8600">
                <a:solidFill>
                  <a:schemeClr val="tx1"/>
                </a:solidFill>
                <a:latin typeface="Arial" charset="0"/>
                <a:ea typeface="ＭＳ Ｐゴシック" pitchFamily="-80" charset="-128"/>
              </a:defRPr>
            </a:lvl7pPr>
            <a:lvl8pPr marL="3429000" indent="-228600" eaLnBrk="0" fontAlgn="base" hangingPunct="0">
              <a:spcBef>
                <a:spcPct val="0"/>
              </a:spcBef>
              <a:spcAft>
                <a:spcPct val="0"/>
              </a:spcAft>
              <a:defRPr sz="8600">
                <a:solidFill>
                  <a:schemeClr val="tx1"/>
                </a:solidFill>
                <a:latin typeface="Arial" charset="0"/>
                <a:ea typeface="ＭＳ Ｐゴシック" pitchFamily="-80" charset="-128"/>
              </a:defRPr>
            </a:lvl8pPr>
            <a:lvl9pPr marL="3886200" indent="-228600" eaLnBrk="0" fontAlgn="base" hangingPunct="0">
              <a:spcBef>
                <a:spcPct val="0"/>
              </a:spcBef>
              <a:spcAft>
                <a:spcPct val="0"/>
              </a:spcAft>
              <a:defRPr sz="8600">
                <a:solidFill>
                  <a:schemeClr val="tx1"/>
                </a:solidFill>
                <a:latin typeface="Arial" charset="0"/>
                <a:ea typeface="ＭＳ Ｐゴシック" pitchFamily="-80" charset="-128"/>
              </a:defRPr>
            </a:lvl9pPr>
          </a:lstStyle>
          <a:p>
            <a:pPr eaLnBrk="1" hangingPunct="1"/>
            <a:r>
              <a:rPr lang="en-US" sz="1200">
                <a:latin typeface="Times New Roman" pitchFamily="18" charset="0"/>
                <a:cs typeface="Times New Roman" pitchFamily="18" charset="0"/>
              </a:rPr>
              <a:t>Original Panama Canal Data</a:t>
            </a:r>
          </a:p>
        </p:txBody>
      </p:sp>
      <p:pic>
        <p:nvPicPr>
          <p:cNvPr id="31756" name="Picture 12" descr="http://www.funbarbados.com/About_Barbados/graphics/Barbados_Flag_Large.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15010" y="38034"/>
            <a:ext cx="1066602" cy="711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7"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76534" y="3626115"/>
            <a:ext cx="3010958" cy="260250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31758"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83375" y="845013"/>
            <a:ext cx="2298237" cy="196519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1980896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rved Down Arrow 7"/>
          <p:cNvSpPr/>
          <p:nvPr/>
        </p:nvSpPr>
        <p:spPr>
          <a:xfrm>
            <a:off x="4191000" y="951130"/>
            <a:ext cx="2209800" cy="649069"/>
          </a:xfrm>
          <a:prstGeom prst="curved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800" y="0"/>
            <a:ext cx="5181600" cy="34544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6224" y="3378652"/>
            <a:ext cx="5195456" cy="3463637"/>
          </a:xfrm>
          <a:prstGeom prst="rect">
            <a:avLst/>
          </a:prstGeom>
        </p:spPr>
      </p:pic>
      <p:sp>
        <p:nvSpPr>
          <p:cNvPr id="6" name="TextBox 5"/>
          <p:cNvSpPr txBox="1"/>
          <p:nvPr/>
        </p:nvSpPr>
        <p:spPr>
          <a:xfrm>
            <a:off x="5209310" y="304800"/>
            <a:ext cx="3810000" cy="646331"/>
          </a:xfrm>
          <a:prstGeom prst="rect">
            <a:avLst/>
          </a:prstGeom>
          <a:noFill/>
        </p:spPr>
        <p:txBody>
          <a:bodyPr wrap="square" rtlCol="0">
            <a:spAutoFit/>
          </a:bodyPr>
          <a:lstStyle/>
          <a:p>
            <a:r>
              <a:rPr lang="en-US" dirty="0" smtClean="0"/>
              <a:t>TRANSLATING TRADITIONAL ARCHIVES IN THE DIGITAL ARCHIVES</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185873108"/>
              </p:ext>
            </p:extLst>
          </p:nvPr>
        </p:nvGraphicFramePr>
        <p:xfrm>
          <a:off x="4742900" y="1727200"/>
          <a:ext cx="4260699" cy="3557757"/>
        </p:xfrm>
        <a:graphic>
          <a:graphicData uri="http://schemas.openxmlformats.org/drawingml/2006/table">
            <a:tbl>
              <a:tblPr>
                <a:tableStyleId>{5C22544A-7EE6-4342-B048-85BDC9FD1C3A}</a:tableStyleId>
              </a:tblPr>
              <a:tblGrid>
                <a:gridCol w="283437"/>
                <a:gridCol w="788595"/>
                <a:gridCol w="1282325"/>
                <a:gridCol w="514301"/>
                <a:gridCol w="514301"/>
                <a:gridCol w="438870"/>
                <a:gridCol w="438870"/>
              </a:tblGrid>
              <a:tr h="368787">
                <a:tc>
                  <a:txBody>
                    <a:bodyPr/>
                    <a:lstStyle/>
                    <a:p>
                      <a:pPr algn="l" fontAlgn="b"/>
                      <a:r>
                        <a:rPr lang="en-US" sz="1100" u="none" strike="noStrike" dirty="0">
                          <a:effectLst/>
                        </a:rPr>
                        <a:t>AGE</a:t>
                      </a:r>
                      <a:endParaRPr lang="en-US" sz="1100" b="1" i="0" u="none" strike="noStrike" dirty="0">
                        <a:solidFill>
                          <a:srgbClr val="000000"/>
                        </a:solidFill>
                        <a:effectLst/>
                        <a:latin typeface="Calibri"/>
                      </a:endParaRPr>
                    </a:p>
                  </a:txBody>
                  <a:tcPr marL="9525" marR="9525" marT="9525" marB="0" anchor="b"/>
                </a:tc>
                <a:tc>
                  <a:txBody>
                    <a:bodyPr/>
                    <a:lstStyle/>
                    <a:p>
                      <a:pPr algn="l" fontAlgn="b"/>
                      <a:r>
                        <a:rPr lang="en-US" sz="1100" u="none" strike="noStrike">
                          <a:effectLst/>
                        </a:rPr>
                        <a:t>PARISH</a:t>
                      </a:r>
                      <a:endParaRPr lang="en-US" sz="1100" b="1"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LOCATION</a:t>
                      </a:r>
                      <a:endParaRPr lang="en-US" sz="1100" b="1"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Image #</a:t>
                      </a:r>
                      <a:endParaRPr lang="en-US" sz="1100" b="1" i="0" u="none" strike="noStrike">
                        <a:solidFill>
                          <a:srgbClr val="000000"/>
                        </a:solidFill>
                        <a:effectLst/>
                        <a:latin typeface="Calibri"/>
                      </a:endParaRPr>
                    </a:p>
                  </a:txBody>
                  <a:tcPr marL="9525" marR="9525" marT="9525" marB="0" anchor="b"/>
                </a:tc>
                <a:tc>
                  <a:txBody>
                    <a:bodyPr/>
                    <a:lstStyle/>
                    <a:p>
                      <a:pPr algn="l" fontAlgn="b"/>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dirty="0" smtClean="0">
                          <a:effectLst/>
                        </a:rPr>
                        <a:t>LAT</a:t>
                      </a:r>
                      <a:endParaRPr lang="en-US" sz="1100" b="1" i="0" u="none" strike="noStrike" dirty="0">
                        <a:solidFill>
                          <a:srgbClr val="000000"/>
                        </a:solidFill>
                        <a:effectLst/>
                        <a:latin typeface="Calibri"/>
                      </a:endParaRPr>
                    </a:p>
                  </a:txBody>
                  <a:tcPr marL="9525" marR="9525" marT="9525" marB="0" anchor="b"/>
                </a:tc>
                <a:tc>
                  <a:txBody>
                    <a:bodyPr/>
                    <a:lstStyle/>
                    <a:p>
                      <a:pPr algn="l" fontAlgn="b"/>
                      <a:r>
                        <a:rPr lang="en-US" sz="1100" b="0" i="0" u="none" strike="noStrike" dirty="0" smtClean="0">
                          <a:solidFill>
                            <a:schemeClr val="dk1"/>
                          </a:solidFill>
                          <a:effectLst/>
                          <a:latin typeface="+mn-lt"/>
                        </a:rPr>
                        <a:t>LON</a:t>
                      </a:r>
                      <a:endParaRPr lang="en-US" sz="1100" b="1" i="0" u="none" strike="noStrike" dirty="0">
                        <a:solidFill>
                          <a:srgbClr val="000000"/>
                        </a:solidFill>
                        <a:effectLst/>
                        <a:latin typeface="Calibri"/>
                      </a:endParaRPr>
                    </a:p>
                  </a:txBody>
                  <a:tcPr marL="9525" marR="9525" marT="9525" marB="0" anchor="b"/>
                </a:tc>
              </a:tr>
              <a:tr h="167471">
                <a:tc>
                  <a:txBody>
                    <a:bodyPr/>
                    <a:lstStyle/>
                    <a:p>
                      <a:pPr algn="r" fontAlgn="b"/>
                      <a:r>
                        <a:rPr lang="en-US" sz="1100" u="none" strike="noStrike">
                          <a:effectLst/>
                        </a:rPr>
                        <a:t>22</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dirty="0">
                          <a:effectLst/>
                        </a:rPr>
                        <a:t>ST. GEORGE</a:t>
                      </a:r>
                      <a:endParaRPr lang="en-US" sz="1100" b="0" i="0" u="none" strike="noStrike" dirty="0">
                        <a:solidFill>
                          <a:srgbClr val="000000"/>
                        </a:solidFill>
                        <a:effectLst/>
                        <a:latin typeface="Calibri"/>
                      </a:endParaRPr>
                    </a:p>
                  </a:txBody>
                  <a:tcPr marL="9525" marR="9525" marT="9525" marB="0" anchor="b"/>
                </a:tc>
                <a:tc>
                  <a:txBody>
                    <a:bodyPr/>
                    <a:lstStyle/>
                    <a:p>
                      <a:pPr algn="l" fontAlgn="b"/>
                      <a:r>
                        <a:rPr lang="en-US" sz="1100" u="none" strike="noStrike" dirty="0">
                          <a:effectLst/>
                        </a:rPr>
                        <a:t>HOLBORN</a:t>
                      </a:r>
                      <a:endParaRPr lang="en-US" sz="1100" b="0" i="0" u="none" strike="noStrike" dirty="0">
                        <a:solidFill>
                          <a:srgbClr val="000000"/>
                        </a:solidFill>
                        <a:effectLst/>
                        <a:latin typeface="Calibri"/>
                      </a:endParaRPr>
                    </a:p>
                  </a:txBody>
                  <a:tcPr marL="9525" marR="9525" marT="9525" marB="0" anchor="b"/>
                </a:tc>
                <a:tc>
                  <a:txBody>
                    <a:bodyPr/>
                    <a:lstStyle/>
                    <a:p>
                      <a:pPr algn="r" fontAlgn="b"/>
                      <a:r>
                        <a:rPr lang="en-US" sz="1100" u="none" strike="noStrike">
                          <a:effectLst/>
                        </a:rPr>
                        <a:t>141</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9525" marR="9525" marT="9525" marB="0" anchor="b"/>
                </a:tc>
              </a:tr>
              <a:tr h="167471">
                <a:tc>
                  <a:txBody>
                    <a:bodyPr/>
                    <a:lstStyle/>
                    <a:p>
                      <a:pPr algn="r" fontAlgn="b"/>
                      <a:r>
                        <a:rPr lang="en-US" sz="1100" u="none" strike="noStrike">
                          <a:effectLst/>
                        </a:rPr>
                        <a:t>22</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ST. GEORGE</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dirty="0">
                          <a:effectLst/>
                        </a:rPr>
                        <a:t>HOPE</a:t>
                      </a:r>
                      <a:endParaRPr lang="en-US" sz="1100" b="0" i="0" u="none" strike="noStrike" dirty="0">
                        <a:solidFill>
                          <a:srgbClr val="000000"/>
                        </a:solidFill>
                        <a:effectLst/>
                        <a:latin typeface="Calibri"/>
                      </a:endParaRPr>
                    </a:p>
                  </a:txBody>
                  <a:tcPr marL="9525" marR="9525" marT="9525" marB="0" anchor="b"/>
                </a:tc>
                <a:tc>
                  <a:txBody>
                    <a:bodyPr/>
                    <a:lstStyle/>
                    <a:p>
                      <a:pPr algn="r" fontAlgn="b"/>
                      <a:r>
                        <a:rPr lang="en-US" sz="1100" u="none" strike="noStrike">
                          <a:effectLst/>
                        </a:rPr>
                        <a:t>141</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900" u="none" strike="noStrike">
                          <a:effectLst/>
                        </a:rPr>
                        <a:t>13.1365</a:t>
                      </a:r>
                      <a:endParaRPr lang="en-US" sz="900" b="0" i="0" u="none" strike="noStrike">
                        <a:solidFill>
                          <a:srgbClr val="444444"/>
                        </a:solidFill>
                        <a:effectLst/>
                        <a:latin typeface="Verdana"/>
                      </a:endParaRPr>
                    </a:p>
                  </a:txBody>
                  <a:tcPr marL="9525" marR="9525" marT="9525" marB="0" anchor="b"/>
                </a:tc>
                <a:tc>
                  <a:txBody>
                    <a:bodyPr/>
                    <a:lstStyle/>
                    <a:p>
                      <a:pPr algn="r" fontAlgn="b"/>
                      <a:r>
                        <a:rPr lang="en-US" sz="900" u="none" strike="noStrike">
                          <a:effectLst/>
                        </a:rPr>
                        <a:t>-59.546</a:t>
                      </a:r>
                      <a:endParaRPr lang="en-US" sz="900" b="0" i="0" u="none" strike="noStrike">
                        <a:solidFill>
                          <a:srgbClr val="444444"/>
                        </a:solidFill>
                        <a:effectLst/>
                        <a:latin typeface="Verdana"/>
                      </a:endParaRPr>
                    </a:p>
                  </a:txBody>
                  <a:tcPr marL="9525" marR="9525" marT="9525" marB="0" anchor="b"/>
                </a:tc>
              </a:tr>
              <a:tr h="167471">
                <a:tc>
                  <a:txBody>
                    <a:bodyPr/>
                    <a:lstStyle/>
                    <a:p>
                      <a:pPr algn="r" fontAlgn="b"/>
                      <a:r>
                        <a:rPr lang="en-US" sz="1100" u="none" strike="noStrike">
                          <a:effectLst/>
                        </a:rPr>
                        <a:t>20</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ST. GEORGE</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HOPE</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141</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900" u="none" strike="noStrike">
                          <a:effectLst/>
                        </a:rPr>
                        <a:t>13.1365</a:t>
                      </a:r>
                      <a:endParaRPr lang="en-US" sz="900" b="0" i="0" u="none" strike="noStrike">
                        <a:solidFill>
                          <a:srgbClr val="444444"/>
                        </a:solidFill>
                        <a:effectLst/>
                        <a:latin typeface="Verdana"/>
                      </a:endParaRPr>
                    </a:p>
                  </a:txBody>
                  <a:tcPr marL="9525" marR="9525" marT="9525" marB="0" anchor="b"/>
                </a:tc>
                <a:tc>
                  <a:txBody>
                    <a:bodyPr/>
                    <a:lstStyle/>
                    <a:p>
                      <a:pPr algn="r" fontAlgn="b"/>
                      <a:r>
                        <a:rPr lang="en-US" sz="900" u="none" strike="noStrike">
                          <a:effectLst/>
                        </a:rPr>
                        <a:t>-59.546</a:t>
                      </a:r>
                      <a:endParaRPr lang="en-US" sz="900" b="0" i="0" u="none" strike="noStrike">
                        <a:solidFill>
                          <a:srgbClr val="444444"/>
                        </a:solidFill>
                        <a:effectLst/>
                        <a:latin typeface="Verdana"/>
                      </a:endParaRPr>
                    </a:p>
                  </a:txBody>
                  <a:tcPr marL="9525" marR="9525" marT="9525" marB="0" anchor="b"/>
                </a:tc>
              </a:tr>
              <a:tr h="167471">
                <a:tc>
                  <a:txBody>
                    <a:bodyPr/>
                    <a:lstStyle/>
                    <a:p>
                      <a:pPr algn="r" fontAlgn="b"/>
                      <a:r>
                        <a:rPr lang="en-US" sz="1100" u="none" strike="noStrike">
                          <a:effectLst/>
                        </a:rPr>
                        <a:t>22</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ST. GEORGE</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HOPE</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141</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900" u="none" strike="noStrike">
                          <a:effectLst/>
                        </a:rPr>
                        <a:t>13.1365</a:t>
                      </a:r>
                      <a:endParaRPr lang="en-US" sz="900" b="0" i="0" u="none" strike="noStrike">
                        <a:solidFill>
                          <a:srgbClr val="444444"/>
                        </a:solidFill>
                        <a:effectLst/>
                        <a:latin typeface="Verdana"/>
                      </a:endParaRPr>
                    </a:p>
                  </a:txBody>
                  <a:tcPr marL="9525" marR="9525" marT="9525" marB="0" anchor="b"/>
                </a:tc>
                <a:tc>
                  <a:txBody>
                    <a:bodyPr/>
                    <a:lstStyle/>
                    <a:p>
                      <a:pPr algn="r" fontAlgn="b"/>
                      <a:r>
                        <a:rPr lang="en-US" sz="900" u="none" strike="noStrike">
                          <a:effectLst/>
                        </a:rPr>
                        <a:t>-59.546</a:t>
                      </a:r>
                      <a:endParaRPr lang="en-US" sz="900" b="0" i="0" u="none" strike="noStrike">
                        <a:solidFill>
                          <a:srgbClr val="444444"/>
                        </a:solidFill>
                        <a:effectLst/>
                        <a:latin typeface="Verdana"/>
                      </a:endParaRPr>
                    </a:p>
                  </a:txBody>
                  <a:tcPr marL="9525" marR="9525" marT="9525" marB="0" anchor="b"/>
                </a:tc>
              </a:tr>
              <a:tr h="167471">
                <a:tc>
                  <a:txBody>
                    <a:bodyPr/>
                    <a:lstStyle/>
                    <a:p>
                      <a:pPr algn="r" fontAlgn="b"/>
                      <a:r>
                        <a:rPr lang="en-US" sz="1100" u="none" strike="noStrike">
                          <a:effectLst/>
                        </a:rPr>
                        <a:t>20</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ST. GEORGE</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HOPE</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141</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900" u="none" strike="noStrike">
                          <a:effectLst/>
                        </a:rPr>
                        <a:t>13.1365</a:t>
                      </a:r>
                      <a:endParaRPr lang="en-US" sz="900" b="0" i="0" u="none" strike="noStrike">
                        <a:solidFill>
                          <a:srgbClr val="444444"/>
                        </a:solidFill>
                        <a:effectLst/>
                        <a:latin typeface="Verdana"/>
                      </a:endParaRPr>
                    </a:p>
                  </a:txBody>
                  <a:tcPr marL="9525" marR="9525" marT="9525" marB="0" anchor="b"/>
                </a:tc>
                <a:tc>
                  <a:txBody>
                    <a:bodyPr/>
                    <a:lstStyle/>
                    <a:p>
                      <a:pPr algn="r" fontAlgn="b"/>
                      <a:r>
                        <a:rPr lang="en-US" sz="900" u="none" strike="noStrike">
                          <a:effectLst/>
                        </a:rPr>
                        <a:t>-59.546</a:t>
                      </a:r>
                      <a:endParaRPr lang="en-US" sz="900" b="0" i="0" u="none" strike="noStrike">
                        <a:solidFill>
                          <a:srgbClr val="444444"/>
                        </a:solidFill>
                        <a:effectLst/>
                        <a:latin typeface="Verdana"/>
                      </a:endParaRPr>
                    </a:p>
                  </a:txBody>
                  <a:tcPr marL="9525" marR="9525" marT="9525" marB="0" anchor="b"/>
                </a:tc>
              </a:tr>
              <a:tr h="167471">
                <a:tc>
                  <a:txBody>
                    <a:bodyPr/>
                    <a:lstStyle/>
                    <a:p>
                      <a:pPr algn="r" fontAlgn="b"/>
                      <a:r>
                        <a:rPr lang="en-US" sz="1100" u="none" strike="noStrike">
                          <a:effectLst/>
                        </a:rPr>
                        <a:t>36</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ST. GEORGE</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HOPE</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dirty="0">
                          <a:effectLst/>
                        </a:rPr>
                        <a:t>141</a:t>
                      </a:r>
                      <a:endParaRPr lang="en-US" sz="1100" b="0" i="0" u="none" strike="noStrike" dirty="0">
                        <a:solidFill>
                          <a:srgbClr val="000000"/>
                        </a:solidFill>
                        <a:effectLst/>
                        <a:latin typeface="Calibri"/>
                      </a:endParaRPr>
                    </a:p>
                  </a:txBody>
                  <a:tcPr marL="9525" marR="9525" marT="9525" marB="0" anchor="b"/>
                </a:tc>
                <a:tc>
                  <a:txBody>
                    <a:bodyPr/>
                    <a:lstStyle/>
                    <a:p>
                      <a:pPr algn="l" fontAlgn="b"/>
                      <a:r>
                        <a:rPr lang="en-US" sz="1100" u="none" strike="noStrike" dirty="0">
                          <a:effectLst/>
                        </a:rPr>
                        <a:t> </a:t>
                      </a:r>
                      <a:endParaRPr lang="en-US" sz="1100" b="0" i="0" u="none" strike="noStrike" dirty="0">
                        <a:solidFill>
                          <a:srgbClr val="000000"/>
                        </a:solidFill>
                        <a:effectLst/>
                        <a:latin typeface="Calibri"/>
                      </a:endParaRPr>
                    </a:p>
                  </a:txBody>
                  <a:tcPr marL="9525" marR="9525" marT="9525" marB="0" anchor="b"/>
                </a:tc>
                <a:tc>
                  <a:txBody>
                    <a:bodyPr/>
                    <a:lstStyle/>
                    <a:p>
                      <a:pPr algn="r" fontAlgn="b"/>
                      <a:r>
                        <a:rPr lang="en-US" sz="900" u="none" strike="noStrike" dirty="0">
                          <a:effectLst/>
                        </a:rPr>
                        <a:t>13.1365</a:t>
                      </a:r>
                      <a:endParaRPr lang="en-US" sz="900" b="0" i="0" u="none" strike="noStrike" dirty="0">
                        <a:solidFill>
                          <a:srgbClr val="444444"/>
                        </a:solidFill>
                        <a:effectLst/>
                        <a:latin typeface="Verdana"/>
                      </a:endParaRPr>
                    </a:p>
                  </a:txBody>
                  <a:tcPr marL="9525" marR="9525" marT="9525" marB="0" anchor="b"/>
                </a:tc>
                <a:tc>
                  <a:txBody>
                    <a:bodyPr/>
                    <a:lstStyle/>
                    <a:p>
                      <a:pPr algn="r" fontAlgn="b"/>
                      <a:r>
                        <a:rPr lang="en-US" sz="900" u="none" strike="noStrike" dirty="0">
                          <a:effectLst/>
                        </a:rPr>
                        <a:t>-59.546</a:t>
                      </a:r>
                      <a:endParaRPr lang="en-US" sz="900" b="0" i="0" u="none" strike="noStrike" dirty="0">
                        <a:solidFill>
                          <a:srgbClr val="444444"/>
                        </a:solidFill>
                        <a:effectLst/>
                        <a:latin typeface="Verdana"/>
                      </a:endParaRPr>
                    </a:p>
                  </a:txBody>
                  <a:tcPr marL="9525" marR="9525" marT="9525" marB="0" anchor="b"/>
                </a:tc>
              </a:tr>
              <a:tr h="167471">
                <a:tc>
                  <a:txBody>
                    <a:bodyPr/>
                    <a:lstStyle/>
                    <a:p>
                      <a:pPr algn="r" fontAlgn="b"/>
                      <a:r>
                        <a:rPr lang="en-US" sz="1100" u="none" strike="noStrike">
                          <a:effectLst/>
                        </a:rPr>
                        <a:t>29</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ST. GEORGE</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HOPE</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141</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900" u="none" strike="noStrike">
                          <a:effectLst/>
                        </a:rPr>
                        <a:t>13.1365</a:t>
                      </a:r>
                      <a:endParaRPr lang="en-US" sz="900" b="0" i="0" u="none" strike="noStrike">
                        <a:solidFill>
                          <a:srgbClr val="444444"/>
                        </a:solidFill>
                        <a:effectLst/>
                        <a:latin typeface="Verdana"/>
                      </a:endParaRPr>
                    </a:p>
                  </a:txBody>
                  <a:tcPr marL="9525" marR="9525" marT="9525" marB="0" anchor="b"/>
                </a:tc>
                <a:tc>
                  <a:txBody>
                    <a:bodyPr/>
                    <a:lstStyle/>
                    <a:p>
                      <a:pPr algn="r" fontAlgn="b"/>
                      <a:r>
                        <a:rPr lang="en-US" sz="900" u="none" strike="noStrike">
                          <a:effectLst/>
                        </a:rPr>
                        <a:t>-59.546</a:t>
                      </a:r>
                      <a:endParaRPr lang="en-US" sz="900" b="0" i="0" u="none" strike="noStrike">
                        <a:solidFill>
                          <a:srgbClr val="444444"/>
                        </a:solidFill>
                        <a:effectLst/>
                        <a:latin typeface="Verdana"/>
                      </a:endParaRPr>
                    </a:p>
                  </a:txBody>
                  <a:tcPr marL="9525" marR="9525" marT="9525" marB="0" anchor="b"/>
                </a:tc>
              </a:tr>
              <a:tr h="167471">
                <a:tc>
                  <a:txBody>
                    <a:bodyPr/>
                    <a:lstStyle/>
                    <a:p>
                      <a:pPr algn="r" fontAlgn="b"/>
                      <a:r>
                        <a:rPr lang="en-US" sz="1100" u="none" strike="noStrike">
                          <a:effectLst/>
                        </a:rPr>
                        <a:t>25</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ST. GEORGE</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HOPE</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141</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900" u="none" strike="noStrike">
                          <a:effectLst/>
                        </a:rPr>
                        <a:t>13.1365</a:t>
                      </a:r>
                      <a:endParaRPr lang="en-US" sz="900" b="0" i="0" u="none" strike="noStrike">
                        <a:solidFill>
                          <a:srgbClr val="444444"/>
                        </a:solidFill>
                        <a:effectLst/>
                        <a:latin typeface="Verdana"/>
                      </a:endParaRPr>
                    </a:p>
                  </a:txBody>
                  <a:tcPr marL="9525" marR="9525" marT="9525" marB="0" anchor="b"/>
                </a:tc>
                <a:tc>
                  <a:txBody>
                    <a:bodyPr/>
                    <a:lstStyle/>
                    <a:p>
                      <a:pPr algn="r" fontAlgn="b"/>
                      <a:r>
                        <a:rPr lang="en-US" sz="900" u="none" strike="noStrike">
                          <a:effectLst/>
                        </a:rPr>
                        <a:t>-59.546</a:t>
                      </a:r>
                      <a:endParaRPr lang="en-US" sz="900" b="0" i="0" u="none" strike="noStrike">
                        <a:solidFill>
                          <a:srgbClr val="444444"/>
                        </a:solidFill>
                        <a:effectLst/>
                        <a:latin typeface="Verdana"/>
                      </a:endParaRPr>
                    </a:p>
                  </a:txBody>
                  <a:tcPr marL="9525" marR="9525" marT="9525" marB="0" anchor="b"/>
                </a:tc>
              </a:tr>
              <a:tr h="167471">
                <a:tc>
                  <a:txBody>
                    <a:bodyPr/>
                    <a:lstStyle/>
                    <a:p>
                      <a:pPr algn="r" fontAlgn="b"/>
                      <a:r>
                        <a:rPr lang="en-US" sz="1100" u="none" strike="noStrike">
                          <a:effectLst/>
                        </a:rPr>
                        <a:t>39</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ST. GEORGE</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HOPE</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141</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900" u="none" strike="noStrike">
                          <a:effectLst/>
                        </a:rPr>
                        <a:t>13.1365</a:t>
                      </a:r>
                      <a:endParaRPr lang="en-US" sz="900" b="0" i="0" u="none" strike="noStrike">
                        <a:solidFill>
                          <a:srgbClr val="444444"/>
                        </a:solidFill>
                        <a:effectLst/>
                        <a:latin typeface="Verdana"/>
                      </a:endParaRPr>
                    </a:p>
                  </a:txBody>
                  <a:tcPr marL="9525" marR="9525" marT="9525" marB="0" anchor="b"/>
                </a:tc>
                <a:tc>
                  <a:txBody>
                    <a:bodyPr/>
                    <a:lstStyle/>
                    <a:p>
                      <a:pPr algn="r" fontAlgn="b"/>
                      <a:r>
                        <a:rPr lang="en-US" sz="900" u="none" strike="noStrike">
                          <a:effectLst/>
                        </a:rPr>
                        <a:t>-59.546</a:t>
                      </a:r>
                      <a:endParaRPr lang="en-US" sz="900" b="0" i="0" u="none" strike="noStrike">
                        <a:solidFill>
                          <a:srgbClr val="444444"/>
                        </a:solidFill>
                        <a:effectLst/>
                        <a:latin typeface="Verdana"/>
                      </a:endParaRPr>
                    </a:p>
                  </a:txBody>
                  <a:tcPr marL="9525" marR="9525" marT="9525" marB="0" anchor="b"/>
                </a:tc>
              </a:tr>
              <a:tr h="167471">
                <a:tc>
                  <a:txBody>
                    <a:bodyPr/>
                    <a:lstStyle/>
                    <a:p>
                      <a:pPr algn="r" fontAlgn="b"/>
                      <a:r>
                        <a:rPr lang="en-US" sz="1100" u="none" strike="noStrike">
                          <a:effectLst/>
                        </a:rPr>
                        <a:t>20</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ST. GEORGE</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HOPE</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141</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900" u="none" strike="noStrike">
                          <a:effectLst/>
                        </a:rPr>
                        <a:t>13.1365</a:t>
                      </a:r>
                      <a:endParaRPr lang="en-US" sz="900" b="0" i="0" u="none" strike="noStrike">
                        <a:solidFill>
                          <a:srgbClr val="444444"/>
                        </a:solidFill>
                        <a:effectLst/>
                        <a:latin typeface="Verdana"/>
                      </a:endParaRPr>
                    </a:p>
                  </a:txBody>
                  <a:tcPr marL="9525" marR="9525" marT="9525" marB="0" anchor="b"/>
                </a:tc>
                <a:tc>
                  <a:txBody>
                    <a:bodyPr/>
                    <a:lstStyle/>
                    <a:p>
                      <a:pPr algn="r" fontAlgn="b"/>
                      <a:r>
                        <a:rPr lang="en-US" sz="900" u="none" strike="noStrike">
                          <a:effectLst/>
                        </a:rPr>
                        <a:t>-59.546</a:t>
                      </a:r>
                      <a:endParaRPr lang="en-US" sz="900" b="0" i="0" u="none" strike="noStrike">
                        <a:solidFill>
                          <a:srgbClr val="444444"/>
                        </a:solidFill>
                        <a:effectLst/>
                        <a:latin typeface="Verdana"/>
                      </a:endParaRPr>
                    </a:p>
                  </a:txBody>
                  <a:tcPr marL="9525" marR="9525" marT="9525" marB="0" anchor="b"/>
                </a:tc>
              </a:tr>
              <a:tr h="167471">
                <a:tc>
                  <a:txBody>
                    <a:bodyPr/>
                    <a:lstStyle/>
                    <a:p>
                      <a:pPr algn="r" fontAlgn="b"/>
                      <a:r>
                        <a:rPr lang="en-US" sz="1100" u="none" strike="noStrike">
                          <a:effectLst/>
                        </a:rPr>
                        <a:t>29</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ST. GEORGE</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dirty="0">
                          <a:effectLst/>
                        </a:rPr>
                        <a:t>HOWARDS LAND</a:t>
                      </a:r>
                      <a:endParaRPr lang="en-US" sz="1100" b="0" i="0" u="none" strike="noStrike" dirty="0">
                        <a:solidFill>
                          <a:srgbClr val="000000"/>
                        </a:solidFill>
                        <a:effectLst/>
                        <a:latin typeface="Calibri"/>
                      </a:endParaRPr>
                    </a:p>
                  </a:txBody>
                  <a:tcPr marL="9525" marR="9525" marT="9525" marB="0" anchor="b"/>
                </a:tc>
                <a:tc>
                  <a:txBody>
                    <a:bodyPr/>
                    <a:lstStyle/>
                    <a:p>
                      <a:pPr algn="r" fontAlgn="b"/>
                      <a:r>
                        <a:rPr lang="en-US" sz="1100" u="none" strike="noStrike" dirty="0">
                          <a:effectLst/>
                        </a:rPr>
                        <a:t>141</a:t>
                      </a:r>
                      <a:endParaRPr lang="en-US" sz="1100" b="0" i="0" u="none" strike="noStrike" dirty="0">
                        <a:solidFill>
                          <a:srgbClr val="000000"/>
                        </a:solidFill>
                        <a:effectLst/>
                        <a:latin typeface="Calibri"/>
                      </a:endParaRPr>
                    </a:p>
                  </a:txBody>
                  <a:tcPr marL="9525" marR="9525" marT="9525" marB="0" anchor="b"/>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9525" marR="9525" marT="9525" marB="0" anchor="b"/>
                </a:tc>
              </a:tr>
              <a:tr h="167471">
                <a:tc>
                  <a:txBody>
                    <a:bodyPr/>
                    <a:lstStyle/>
                    <a:p>
                      <a:pPr algn="r" fontAlgn="b"/>
                      <a:r>
                        <a:rPr lang="en-US" sz="1100" u="none" strike="noStrike">
                          <a:effectLst/>
                        </a:rPr>
                        <a:t>37</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ST. GEORGE</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JACKMAN VLGE</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141</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9525" marR="9525" marT="9525" marB="0" anchor="b"/>
                </a:tc>
              </a:tr>
              <a:tr h="167471">
                <a:tc>
                  <a:txBody>
                    <a:bodyPr/>
                    <a:lstStyle/>
                    <a:p>
                      <a:pPr algn="r" fontAlgn="b"/>
                      <a:r>
                        <a:rPr lang="en-US" sz="1100" u="none" strike="noStrike">
                          <a:effectLst/>
                        </a:rPr>
                        <a:t>20</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ST. GEORGE</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JACKSON</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141</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9525" marR="9525" marT="9525" marB="0" anchor="b"/>
                </a:tc>
              </a:tr>
              <a:tr h="167471">
                <a:tc>
                  <a:txBody>
                    <a:bodyPr/>
                    <a:lstStyle/>
                    <a:p>
                      <a:pPr algn="r" fontAlgn="b"/>
                      <a:r>
                        <a:rPr lang="en-US" sz="1100" u="none" strike="noStrike">
                          <a:effectLst/>
                        </a:rPr>
                        <a:t>25</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ST. GEORGE</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JERICHO</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141</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900" u="none" strike="noStrike">
                          <a:effectLst/>
                        </a:rPr>
                        <a:t>13.15</a:t>
                      </a:r>
                      <a:endParaRPr lang="en-US" sz="900" b="0" i="0" u="none" strike="noStrike">
                        <a:solidFill>
                          <a:srgbClr val="444444"/>
                        </a:solidFill>
                        <a:effectLst/>
                        <a:latin typeface="Verdana"/>
                      </a:endParaRPr>
                    </a:p>
                  </a:txBody>
                  <a:tcPr marL="9525" marR="9525" marT="9525" marB="0" anchor="b"/>
                </a:tc>
                <a:tc>
                  <a:txBody>
                    <a:bodyPr/>
                    <a:lstStyle/>
                    <a:p>
                      <a:pPr algn="r" fontAlgn="b"/>
                      <a:r>
                        <a:rPr lang="en-US" sz="900" u="none" strike="noStrike">
                          <a:effectLst/>
                        </a:rPr>
                        <a:t>-59.55</a:t>
                      </a:r>
                      <a:endParaRPr lang="en-US" sz="900" b="0" i="0" u="none" strike="noStrike">
                        <a:solidFill>
                          <a:srgbClr val="444444"/>
                        </a:solidFill>
                        <a:effectLst/>
                        <a:latin typeface="Verdana"/>
                      </a:endParaRPr>
                    </a:p>
                  </a:txBody>
                  <a:tcPr marL="9525" marR="9525" marT="9525" marB="0" anchor="b"/>
                </a:tc>
              </a:tr>
              <a:tr h="167471">
                <a:tc>
                  <a:txBody>
                    <a:bodyPr/>
                    <a:lstStyle/>
                    <a:p>
                      <a:pPr algn="r" fontAlgn="b"/>
                      <a:r>
                        <a:rPr lang="en-US" sz="1100" u="none" strike="noStrike">
                          <a:effectLst/>
                        </a:rPr>
                        <a:t>28</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ST. GEORGE</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JERICHO</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141</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900" u="none" strike="noStrike">
                          <a:effectLst/>
                        </a:rPr>
                        <a:t>13.15</a:t>
                      </a:r>
                      <a:endParaRPr lang="en-US" sz="900" b="0" i="0" u="none" strike="noStrike">
                        <a:solidFill>
                          <a:srgbClr val="444444"/>
                        </a:solidFill>
                        <a:effectLst/>
                        <a:latin typeface="Verdana"/>
                      </a:endParaRPr>
                    </a:p>
                  </a:txBody>
                  <a:tcPr marL="9525" marR="9525" marT="9525" marB="0" anchor="b"/>
                </a:tc>
                <a:tc>
                  <a:txBody>
                    <a:bodyPr/>
                    <a:lstStyle/>
                    <a:p>
                      <a:pPr algn="r" fontAlgn="b"/>
                      <a:r>
                        <a:rPr lang="en-US" sz="900" u="none" strike="noStrike">
                          <a:effectLst/>
                        </a:rPr>
                        <a:t>-59.55</a:t>
                      </a:r>
                      <a:endParaRPr lang="en-US" sz="900" b="0" i="0" u="none" strike="noStrike">
                        <a:solidFill>
                          <a:srgbClr val="444444"/>
                        </a:solidFill>
                        <a:effectLst/>
                        <a:latin typeface="Verdana"/>
                      </a:endParaRPr>
                    </a:p>
                  </a:txBody>
                  <a:tcPr marL="9525" marR="9525" marT="9525" marB="0" anchor="b"/>
                </a:tc>
              </a:tr>
              <a:tr h="167471">
                <a:tc>
                  <a:txBody>
                    <a:bodyPr/>
                    <a:lstStyle/>
                    <a:p>
                      <a:pPr algn="r" fontAlgn="b"/>
                      <a:r>
                        <a:rPr lang="en-US" sz="1100" u="none" strike="noStrike">
                          <a:effectLst/>
                        </a:rPr>
                        <a:t>31</a:t>
                      </a:r>
                      <a:endParaRPr lang="en-US" sz="1100" b="1"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ST. GEORGE</a:t>
                      </a:r>
                      <a:endParaRPr lang="en-US" sz="1100" b="1"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JORDAN</a:t>
                      </a:r>
                      <a:endParaRPr lang="en-US" sz="1100" b="1"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142</a:t>
                      </a:r>
                      <a:endParaRPr lang="en-US" sz="1100" b="1"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 </a:t>
                      </a:r>
                      <a:endParaRPr lang="en-US" sz="1100" b="1" i="0" u="none" strike="noStrike">
                        <a:solidFill>
                          <a:srgbClr val="000000"/>
                        </a:solidFill>
                        <a:effectLst/>
                        <a:latin typeface="Calibri"/>
                      </a:endParaRPr>
                    </a:p>
                  </a:txBody>
                  <a:tcPr marL="9525" marR="9525" marT="9525" marB="0" anchor="b"/>
                </a:tc>
                <a:tc>
                  <a:txBody>
                    <a:bodyPr/>
                    <a:lstStyle/>
                    <a:p>
                      <a:pPr algn="r" fontAlgn="b"/>
                      <a:r>
                        <a:rPr lang="en-US" sz="900" u="none" strike="noStrike">
                          <a:effectLst/>
                        </a:rPr>
                        <a:t>13.1334</a:t>
                      </a:r>
                      <a:endParaRPr lang="en-US" sz="900" b="0" i="0" u="none" strike="noStrike">
                        <a:solidFill>
                          <a:srgbClr val="444444"/>
                        </a:solidFill>
                        <a:effectLst/>
                        <a:latin typeface="Verdana"/>
                      </a:endParaRPr>
                    </a:p>
                  </a:txBody>
                  <a:tcPr marL="9525" marR="9525" marT="9525" marB="0" anchor="b"/>
                </a:tc>
                <a:tc>
                  <a:txBody>
                    <a:bodyPr/>
                    <a:lstStyle/>
                    <a:p>
                      <a:pPr algn="r" fontAlgn="b"/>
                      <a:r>
                        <a:rPr lang="en-US" sz="900" u="none" strike="noStrike">
                          <a:effectLst/>
                        </a:rPr>
                        <a:t>-59.55</a:t>
                      </a:r>
                      <a:endParaRPr lang="en-US" sz="900" b="0" i="0" u="none" strike="noStrike">
                        <a:solidFill>
                          <a:srgbClr val="444444"/>
                        </a:solidFill>
                        <a:effectLst/>
                        <a:latin typeface="Verdana"/>
                      </a:endParaRPr>
                    </a:p>
                  </a:txBody>
                  <a:tcPr marL="9525" marR="9525" marT="9525" marB="0" anchor="b"/>
                </a:tc>
              </a:tr>
              <a:tr h="167471">
                <a:tc>
                  <a:txBody>
                    <a:bodyPr/>
                    <a:lstStyle/>
                    <a:p>
                      <a:pPr algn="r" fontAlgn="b"/>
                      <a:r>
                        <a:rPr lang="en-US" sz="1100" u="none" strike="noStrike">
                          <a:effectLst/>
                        </a:rPr>
                        <a:t>23</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ST. GEORGE</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JORDAN TNTRY</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142</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900" u="none" strike="noStrike">
                          <a:effectLst/>
                        </a:rPr>
                        <a:t>13.1334</a:t>
                      </a:r>
                      <a:endParaRPr lang="en-US" sz="900" b="0" i="0" u="none" strike="noStrike">
                        <a:solidFill>
                          <a:srgbClr val="444444"/>
                        </a:solidFill>
                        <a:effectLst/>
                        <a:latin typeface="Verdana"/>
                      </a:endParaRPr>
                    </a:p>
                  </a:txBody>
                  <a:tcPr marL="9525" marR="9525" marT="9525" marB="0" anchor="b"/>
                </a:tc>
                <a:tc>
                  <a:txBody>
                    <a:bodyPr/>
                    <a:lstStyle/>
                    <a:p>
                      <a:pPr algn="r" fontAlgn="b"/>
                      <a:r>
                        <a:rPr lang="en-US" sz="900" u="none" strike="noStrike">
                          <a:effectLst/>
                        </a:rPr>
                        <a:t>-59.55</a:t>
                      </a:r>
                      <a:endParaRPr lang="en-US" sz="900" b="0" i="0" u="none" strike="noStrike">
                        <a:solidFill>
                          <a:srgbClr val="444444"/>
                        </a:solidFill>
                        <a:effectLst/>
                        <a:latin typeface="Verdana"/>
                      </a:endParaRPr>
                    </a:p>
                  </a:txBody>
                  <a:tcPr marL="9525" marR="9525" marT="9525" marB="0" anchor="b"/>
                </a:tc>
              </a:tr>
              <a:tr h="167471">
                <a:tc>
                  <a:txBody>
                    <a:bodyPr/>
                    <a:lstStyle/>
                    <a:p>
                      <a:pPr algn="r" fontAlgn="b"/>
                      <a:r>
                        <a:rPr lang="en-US" sz="1100" u="none" strike="noStrike">
                          <a:effectLst/>
                        </a:rPr>
                        <a:t>20</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ST. GEORGE</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JORDANS</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142</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900" u="none" strike="noStrike">
                          <a:effectLst/>
                        </a:rPr>
                        <a:t>13.1334</a:t>
                      </a:r>
                      <a:endParaRPr lang="en-US" sz="900" b="0" i="0" u="none" strike="noStrike">
                        <a:solidFill>
                          <a:srgbClr val="444444"/>
                        </a:solidFill>
                        <a:effectLst/>
                        <a:latin typeface="Verdana"/>
                      </a:endParaRPr>
                    </a:p>
                  </a:txBody>
                  <a:tcPr marL="9525" marR="9525" marT="9525" marB="0" anchor="b"/>
                </a:tc>
                <a:tc>
                  <a:txBody>
                    <a:bodyPr/>
                    <a:lstStyle/>
                    <a:p>
                      <a:pPr algn="r" fontAlgn="b"/>
                      <a:r>
                        <a:rPr lang="en-US" sz="900" u="none" strike="noStrike" dirty="0">
                          <a:effectLst/>
                        </a:rPr>
                        <a:t>-59.55</a:t>
                      </a:r>
                      <a:endParaRPr lang="en-US" sz="900" b="0" i="0" u="none" strike="noStrike" dirty="0">
                        <a:solidFill>
                          <a:srgbClr val="444444"/>
                        </a:solidFill>
                        <a:effectLst/>
                        <a:latin typeface="Verdana"/>
                      </a:endParaRPr>
                    </a:p>
                  </a:txBody>
                  <a:tcPr marL="9525" marR="9525" marT="9525" marB="0" anchor="b"/>
                </a:tc>
              </a:tr>
            </a:tbl>
          </a:graphicData>
        </a:graphic>
      </p:graphicFrame>
    </p:spTree>
    <p:extLst>
      <p:ext uri="{BB962C8B-B14F-4D97-AF65-F5344CB8AC3E}">
        <p14:creationId xmlns:p14="http://schemas.microsoft.com/office/powerpoint/2010/main" val="30407142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9208"/>
            <a:ext cx="4481944" cy="3361458"/>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82" y="3211945"/>
            <a:ext cx="4470400" cy="335280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50265" y="-142299"/>
            <a:ext cx="4861407" cy="3646055"/>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44998" y="3503756"/>
            <a:ext cx="4507345" cy="3380509"/>
          </a:xfrm>
          <a:prstGeom prst="rect">
            <a:avLst/>
          </a:prstGeom>
        </p:spPr>
      </p:pic>
    </p:spTree>
    <p:extLst>
      <p:ext uri="{BB962C8B-B14F-4D97-AF65-F5344CB8AC3E}">
        <p14:creationId xmlns:p14="http://schemas.microsoft.com/office/powerpoint/2010/main" val="18990840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isplaying IMG_398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21277" y="3666836"/>
            <a:ext cx="4603173" cy="306878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3687618"/>
            <a:ext cx="4572000" cy="3048000"/>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28800" y="57156"/>
            <a:ext cx="5372100" cy="3581400"/>
          </a:xfrm>
          <a:prstGeom prst="rect">
            <a:avLst/>
          </a:prstGeom>
        </p:spPr>
      </p:pic>
    </p:spTree>
    <p:extLst>
      <p:ext uri="{BB962C8B-B14F-4D97-AF65-F5344CB8AC3E}">
        <p14:creationId xmlns:p14="http://schemas.microsoft.com/office/powerpoint/2010/main" val="149514640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TotalTime>
  <Words>404</Words>
  <Application>Microsoft Office PowerPoint</Application>
  <PresentationFormat>On-screen Show (4:3)</PresentationFormat>
  <Paragraphs>143</Paragraphs>
  <Slides>4</Slides>
  <Notes>1</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acps</dc:creator>
  <cp:lastModifiedBy>acps</cp:lastModifiedBy>
  <cp:revision>3</cp:revision>
  <dcterms:created xsi:type="dcterms:W3CDTF">2014-10-08T17:14:37Z</dcterms:created>
  <dcterms:modified xsi:type="dcterms:W3CDTF">2014-10-08T17:46:43Z</dcterms:modified>
</cp:coreProperties>
</file>