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6" r:id="rId2"/>
    <p:sldId id="281" r:id="rId3"/>
    <p:sldId id="277" r:id="rId4"/>
    <p:sldId id="283" r:id="rId5"/>
    <p:sldId id="282" r:id="rId6"/>
  </p:sldIdLst>
  <p:sldSz cx="9144000" cy="6858000" type="screen4x3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5050"/>
    <a:srgbClr val="666633"/>
    <a:srgbClr val="FFFFFF"/>
    <a:srgbClr val="339933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80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4463" y="0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87790-1D3A-470C-A814-90CE935F7DB7}" type="datetimeFigureOut">
              <a:rPr lang="en-US" smtClean="0"/>
              <a:t>10/9/13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343400"/>
            <a:ext cx="5583238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4463" y="8685213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FD431-8655-438C-AA61-DF5D4AB25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48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93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6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7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2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8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0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051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37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1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62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10/9/13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3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-381000"/>
            <a:ext cx="7315200" cy="3276600"/>
          </a:xfrm>
        </p:spPr>
        <p:txBody>
          <a:bodyPr/>
          <a:lstStyle/>
          <a:p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Pathways to Your Future: Guide to High School Credit Courses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2014-2015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343400"/>
            <a:ext cx="7467600" cy="1371600"/>
          </a:xfrm>
        </p:spPr>
        <p:txBody>
          <a:bodyPr>
            <a:noAutofit/>
          </a:bodyPr>
          <a:lstStyle/>
          <a:p>
            <a:pPr algn="r"/>
            <a:r>
              <a:rPr lang="en-US" sz="3200" dirty="0" smtClean="0"/>
              <a:t>School Board Meeting</a:t>
            </a:r>
          </a:p>
          <a:p>
            <a:pPr algn="r"/>
            <a:r>
              <a:rPr lang="en-US" sz="3200" dirty="0" smtClean="0"/>
              <a:t>October </a:t>
            </a:r>
            <a:r>
              <a:rPr lang="en-US" sz="3200" dirty="0" smtClean="0"/>
              <a:t>10</a:t>
            </a:r>
            <a:r>
              <a:rPr lang="en-US" sz="3200" dirty="0" smtClean="0"/>
              <a:t>, 2013</a:t>
            </a:r>
            <a:endParaRPr lang="en-US" sz="3200" dirty="0" smtClean="0"/>
          </a:p>
        </p:txBody>
      </p:sp>
      <p:pic>
        <p:nvPicPr>
          <p:cNvPr id="5" name="Picture 4" descr="Internal_Print_No_Background_Full_Colo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495800"/>
            <a:ext cx="18288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88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Course Offerings</a:t>
            </a:r>
          </a:p>
          <a:p>
            <a:r>
              <a:rPr lang="en-US" dirty="0" smtClean="0"/>
              <a:t>Revised Introductory Descriptions, Select Course Descriptions</a:t>
            </a:r>
          </a:p>
          <a:p>
            <a:r>
              <a:rPr lang="en-US" dirty="0" smtClean="0"/>
              <a:t>Revised Language Regarding Class Rank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65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Course </a:t>
            </a:r>
            <a:r>
              <a:rPr lang="en-US" dirty="0" smtClean="0"/>
              <a:t>Selection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96200" cy="4343400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dirty="0"/>
              <a:t>New courses are proposed </a:t>
            </a:r>
            <a:r>
              <a:rPr lang="en-US" dirty="0" smtClean="0"/>
              <a:t>and vetted in a process that includes </a:t>
            </a:r>
            <a:r>
              <a:rPr lang="en-US" dirty="0" smtClean="0"/>
              <a:t>department chairs, counseling directors, principals, lead instructional coaches, and central staff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Potential </a:t>
            </a:r>
            <a:r>
              <a:rPr lang="en-US" dirty="0"/>
              <a:t>new course offerings are presented to the Board for </a:t>
            </a:r>
            <a:r>
              <a:rPr lang="en-US" dirty="0" smtClean="0"/>
              <a:t>information and review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New course </a:t>
            </a:r>
            <a:r>
              <a:rPr lang="en-US" dirty="0" smtClean="0"/>
              <a:t>offerings </a:t>
            </a:r>
            <a:r>
              <a:rPr lang="en-US" dirty="0"/>
              <a:t>are presented to the Board for </a:t>
            </a:r>
            <a:r>
              <a:rPr lang="en-US" dirty="0" smtClean="0"/>
              <a:t>approval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475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Edit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Revised Introductions </a:t>
            </a:r>
          </a:p>
          <a:p>
            <a:r>
              <a:rPr lang="en-US" dirty="0" smtClean="0"/>
              <a:t>Revised Course Descriptions for Drama, World Languages</a:t>
            </a:r>
          </a:p>
          <a:p>
            <a:r>
              <a:rPr lang="en-US" dirty="0" smtClean="0"/>
              <a:t>Removed JROTC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12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153400" cy="1600200"/>
          </a:xfrm>
        </p:spPr>
        <p:txBody>
          <a:bodyPr>
            <a:normAutofit/>
          </a:bodyPr>
          <a:lstStyle/>
          <a:p>
            <a:r>
              <a:rPr lang="en-US" sz="4400" b="1" dirty="0"/>
              <a:t>GRADE POINT AVERAGE, WEIGHTED GRADES, AND RANK IN </a:t>
            </a:r>
            <a:r>
              <a:rPr lang="en-US" sz="4400" b="1" dirty="0" smtClean="0"/>
              <a:t>CLASS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0"/>
            <a:ext cx="3657600" cy="4038599"/>
          </a:xfrm>
        </p:spPr>
        <p:txBody>
          <a:bodyPr numCol="1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CURRENT LANGUAGE</a:t>
            </a:r>
          </a:p>
          <a:p>
            <a:pPr marL="0" indent="0">
              <a:buNone/>
            </a:pPr>
            <a:endParaRPr lang="en-US" b="1" u="sng" dirty="0" smtClean="0"/>
          </a:p>
          <a:p>
            <a:pPr marL="0" indent="0">
              <a:buNone/>
            </a:pPr>
            <a:r>
              <a:rPr lang="en-US" b="1" dirty="0" smtClean="0"/>
              <a:t>Grade </a:t>
            </a:r>
            <a:r>
              <a:rPr lang="en-US" b="1" dirty="0"/>
              <a:t>Point Average (GPA)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GPA is determined by dividing the total grade points received by the total number of credits </a:t>
            </a:r>
            <a:r>
              <a:rPr lang="en-US" dirty="0" smtClean="0"/>
              <a:t>attempted in earning the points.  Students </a:t>
            </a:r>
            <a:r>
              <a:rPr lang="en-US" dirty="0"/>
              <a:t>ranked in the top 10% of the school’s graduating class, on the basis of the un-weighted and weighted GPA, are recognized as “honor graduates.”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Weighted Grades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GPA will be calculated by dividing the total grade points received by the total number of credits attempted.  </a:t>
            </a:r>
            <a:r>
              <a:rPr lang="en-US" dirty="0" smtClean="0"/>
              <a:t>Rank in class will be calculated using the weighted scale and reported by </a:t>
            </a:r>
            <a:r>
              <a:rPr lang="en-US" dirty="0" err="1" smtClean="0"/>
              <a:t>decile</a:t>
            </a:r>
            <a:r>
              <a:rPr lang="en-US" dirty="0" smtClean="0"/>
              <a:t> until the second semester of the senior year when final class rank is determined.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0"/>
            <a:ext cx="3657600" cy="3962399"/>
          </a:xfrm>
        </p:spPr>
        <p:txBody>
          <a:bodyPr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PROPOSED REVISION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Grade </a:t>
            </a:r>
            <a:r>
              <a:rPr lang="en-US" b="1" dirty="0"/>
              <a:t>Point Average (GPA)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GPA is determined by dividing the total grade points received by the total number of credits </a:t>
            </a:r>
            <a:r>
              <a:rPr lang="en-US" dirty="0" smtClean="0"/>
              <a:t>attempted </a:t>
            </a:r>
            <a:r>
              <a:rPr lang="en-US" strike="sngStrike" dirty="0" smtClean="0"/>
              <a:t>in earning the points</a:t>
            </a:r>
            <a:r>
              <a:rPr lang="en-US" dirty="0" smtClean="0"/>
              <a:t>.  </a:t>
            </a:r>
            <a:r>
              <a:rPr lang="en-US" dirty="0"/>
              <a:t>Students ranked in the top 10% of the school’s graduating class, on the basis of the un-weighted and weighted GPA, are recognized as “honor graduates.”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Weighted </a:t>
            </a:r>
            <a:r>
              <a:rPr lang="en-US" b="1" dirty="0"/>
              <a:t>Grades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GPA will be calculated by dividing the total grade points received by the total number of credits attempted. </a:t>
            </a:r>
            <a:r>
              <a:rPr lang="en-US" strike="sngStrike" dirty="0"/>
              <a:t>Rank in class will be calculated using the weighted scale and reported by </a:t>
            </a:r>
            <a:r>
              <a:rPr lang="en-US" strike="sngStrike" dirty="0" err="1"/>
              <a:t>decile</a:t>
            </a:r>
            <a:r>
              <a:rPr lang="en-US" strike="sngStrike" dirty="0"/>
              <a:t> until the second semester of the senior year when final class rank is </a:t>
            </a:r>
            <a:r>
              <a:rPr lang="en-US" strike="sngStrike" dirty="0" smtClean="0"/>
              <a:t>determined.</a:t>
            </a:r>
            <a:endParaRPr lang="en-US" strike="sngStrike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953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Impact"/>
        <a:ea typeface=""/>
        <a:cs typeface=""/>
      </a:majorFont>
      <a:minorFont>
        <a:latin typeface="Franklin Gothic Book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2955</TotalTime>
  <Words>342</Words>
  <Application>Microsoft Macintosh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NewsPrint</vt:lpstr>
      <vt:lpstr>Pathways to Your Future: Guide to High School Credit Courses 2014-2015</vt:lpstr>
      <vt:lpstr>Highlights</vt:lpstr>
      <vt:lpstr>New Course Selection Process</vt:lpstr>
      <vt:lpstr>General Edit Summary</vt:lpstr>
      <vt:lpstr>GRADE POINT AVERAGE, WEIGHTED GRADES, AND RANK IN CLASS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Chad S. Ratliff</cp:lastModifiedBy>
  <cp:revision>162</cp:revision>
  <cp:lastPrinted>2012-10-15T17:54:44Z</cp:lastPrinted>
  <dcterms:created xsi:type="dcterms:W3CDTF">2012-10-02T11:55:49Z</dcterms:created>
  <dcterms:modified xsi:type="dcterms:W3CDTF">2013-10-10T15:02:54Z</dcterms:modified>
</cp:coreProperties>
</file>