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63" r:id="rId1"/>
  </p:sldMasterIdLst>
  <p:notesMasterIdLst>
    <p:notesMasterId r:id="rId16"/>
  </p:notesMasterIdLst>
  <p:handoutMasterIdLst>
    <p:handoutMasterId r:id="rId17"/>
  </p:handoutMasterIdLst>
  <p:sldIdLst>
    <p:sldId id="331" r:id="rId2"/>
    <p:sldId id="469" r:id="rId3"/>
    <p:sldId id="453" r:id="rId4"/>
    <p:sldId id="463" r:id="rId5"/>
    <p:sldId id="464" r:id="rId6"/>
    <p:sldId id="465" r:id="rId7"/>
    <p:sldId id="466" r:id="rId8"/>
    <p:sldId id="467" r:id="rId9"/>
    <p:sldId id="451" r:id="rId10"/>
    <p:sldId id="454" r:id="rId11"/>
    <p:sldId id="460" r:id="rId12"/>
    <p:sldId id="459" r:id="rId13"/>
    <p:sldId id="470" r:id="rId14"/>
    <p:sldId id="468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</p:showPr>
  <p:clrMru>
    <a:srgbClr val="54785D"/>
    <a:srgbClr val="315487"/>
    <a:srgbClr val="FFFFCC"/>
    <a:srgbClr val="0B5395"/>
    <a:srgbClr val="595959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23" autoAdjust="0"/>
    <p:restoredTop sz="87966" autoAdjust="0"/>
  </p:normalViewPr>
  <p:slideViewPr>
    <p:cSldViewPr>
      <p:cViewPr varScale="1">
        <p:scale>
          <a:sx n="53" d="100"/>
          <a:sy n="53" d="100"/>
        </p:scale>
        <p:origin x="-4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5" d="100"/>
          <a:sy n="45" d="100"/>
        </p:scale>
        <p:origin x="-1908" y="-10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July 2011-June 2013</c:v>
                </c:pt>
              </c:strCache>
            </c:strRef>
          </c:tx>
          <c:spPr>
            <a:solidFill>
              <a:srgbClr val="315487"/>
            </a:solidFill>
          </c:spPr>
          <c:dLbls>
            <c:dLbl>
              <c:idx val="0"/>
              <c:layout>
                <c:manualLayout>
                  <c:x val="-4.3039783255612984E-3"/>
                  <c:y val="1.9515734594609143E-2"/>
                </c:manualLayout>
              </c:layout>
              <c:showVal val="1"/>
            </c:dLbl>
            <c:dLbl>
              <c:idx val="1"/>
              <c:layout>
                <c:manualLayout>
                  <c:x val="-2.3456175784718407E-3"/>
                  <c:y val="1.0884955034585687E-2"/>
                </c:manualLayout>
              </c:layout>
              <c:showVal val="1"/>
            </c:dLbl>
            <c:dLbl>
              <c:idx val="2"/>
              <c:layout>
                <c:manualLayout>
                  <c:x val="-8.8764946048411897E-3"/>
                  <c:y val="1.7328458942632297E-2"/>
                </c:manualLayout>
              </c:layout>
              <c:showVal val="1"/>
            </c:dLbl>
            <c:dLbl>
              <c:idx val="3"/>
              <c:layout>
                <c:manualLayout>
                  <c:x val="-3.3098186146806002E-3"/>
                  <c:y val="1.5568277961135411E-2"/>
                </c:manualLayout>
              </c:layout>
              <c:showVal val="1"/>
            </c:dLbl>
            <c:dLbl>
              <c:idx val="4"/>
              <c:layout>
                <c:manualLayout>
                  <c:x val="3.1572168720545675E-3"/>
                  <c:y val="2.1655840908660937E-2"/>
                </c:manualLayout>
              </c:layout>
              <c:showVal val="1"/>
            </c:dLbl>
            <c:dLbl>
              <c:idx val="5"/>
              <c:layout>
                <c:manualLayout>
                  <c:x val="0.14825658452660462"/>
                  <c:y val="-6.6220346485773685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aseline="0">
                    <a:solidFill>
                      <a:schemeClr val="tx2"/>
                    </a:solidFill>
                    <a:latin typeface="Tw Cen MT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Restorative Practices</c:v>
                </c:pt>
                <c:pt idx="1">
                  <c:v>Responsive Classroom</c:v>
                </c:pt>
                <c:pt idx="2">
                  <c:v>Olweus</c:v>
                </c:pt>
                <c:pt idx="3">
                  <c:v>High Scope/Early Childhood</c:v>
                </c:pt>
                <c:pt idx="4">
                  <c:v>Developmental
Designs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644</c:v>
                </c:pt>
                <c:pt idx="1">
                  <c:v>407</c:v>
                </c:pt>
                <c:pt idx="2">
                  <c:v>198</c:v>
                </c:pt>
                <c:pt idx="3">
                  <c:v>91</c:v>
                </c:pt>
                <c:pt idx="4">
                  <c:v>49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54785D"/>
            </a:solidFill>
          </c:spPr>
          <c:dLbls>
            <c:dLbl>
              <c:idx val="0"/>
              <c:spPr/>
              <c:txPr>
                <a:bodyPr/>
                <a:lstStyle/>
                <a:p>
                  <a:pPr>
                    <a:defRPr sz="1600">
                      <a:solidFill>
                        <a:schemeClr val="tx2"/>
                      </a:solidFill>
                      <a:latin typeface="Tw Cen MT" pitchFamily="34" charset="0"/>
                    </a:defRPr>
                  </a:pPr>
                  <a:endParaRPr lang="en-US"/>
                </a:p>
              </c:txPr>
            </c:dLbl>
            <c:dLbl>
              <c:idx val="1"/>
              <c:layout>
                <c:manualLayout>
                  <c:x val="0"/>
                  <c:y val="6.8657741160315852E-3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solidFill>
                        <a:schemeClr val="tx2"/>
                      </a:solidFill>
                      <a:latin typeface="Tw Cen MT" pitchFamily="34" charset="0"/>
                    </a:defRPr>
                  </a:pPr>
                  <a:endParaRPr lang="en-US"/>
                </a:p>
              </c:txPr>
              <c:showVal val="1"/>
            </c:dLbl>
            <c:dLbl>
              <c:idx val="2"/>
              <c:spPr/>
              <c:txPr>
                <a:bodyPr/>
                <a:lstStyle/>
                <a:p>
                  <a:pPr>
                    <a:defRPr sz="1600">
                      <a:solidFill>
                        <a:schemeClr val="tx2"/>
                      </a:solidFill>
                      <a:latin typeface="Tw Cen MT" pitchFamily="34" charset="0"/>
                    </a:defRPr>
                  </a:pPr>
                  <a:endParaRPr lang="en-US"/>
                </a:p>
              </c:txPr>
            </c:dLbl>
            <c:dLbl>
              <c:idx val="3"/>
              <c:layout>
                <c:manualLayout>
                  <c:x val="-9.1028408875615524E-17"/>
                  <c:y val="1.4627011214041847E-2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solidFill>
                        <a:schemeClr val="tx2"/>
                      </a:solidFill>
                      <a:latin typeface="Tw Cen MT" pitchFamily="34" charset="0"/>
                    </a:defRPr>
                  </a:pPr>
                  <a:endParaRPr lang="en-US"/>
                </a:p>
              </c:txPr>
              <c:showVal val="1"/>
            </c:dLbl>
            <c:dLbl>
              <c:idx val="4"/>
              <c:layout>
                <c:manualLayout>
                  <c:x val="0"/>
                  <c:y val="1.950268161872272E-2"/>
                </c:manualLayout>
              </c:layout>
              <c:spPr/>
              <c:txPr>
                <a:bodyPr/>
                <a:lstStyle/>
                <a:p>
                  <a:pPr>
                    <a:defRPr sz="1600">
                      <a:solidFill>
                        <a:schemeClr val="tx2"/>
                      </a:solidFill>
                      <a:latin typeface="Tw Cen MT" pitchFamily="34" charset="0"/>
                    </a:defRPr>
                  </a:pPr>
                  <a:endParaRPr lang="en-US"/>
                </a:p>
              </c:txPr>
              <c:showVal val="1"/>
            </c:dLbl>
            <c:txPr>
              <a:bodyPr/>
              <a:lstStyle/>
              <a:p>
                <a:pPr>
                  <a:defRPr sz="1600">
                    <a:latin typeface="Tw Cen MT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Sheet1!$A$2:$A$6</c:f>
              <c:strCache>
                <c:ptCount val="5"/>
                <c:pt idx="0">
                  <c:v>Restorative Practices</c:v>
                </c:pt>
                <c:pt idx="1">
                  <c:v>Responsive Classroom</c:v>
                </c:pt>
                <c:pt idx="2">
                  <c:v>Olweus</c:v>
                </c:pt>
                <c:pt idx="3">
                  <c:v>High Scope/Early Childhood</c:v>
                </c:pt>
                <c:pt idx="4">
                  <c:v>Developmental
Designs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gapWidth val="100"/>
        <c:axId val="103741696"/>
        <c:axId val="103911424"/>
      </c:barChart>
      <c:catAx>
        <c:axId val="10374169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 baseline="0">
                <a:solidFill>
                  <a:schemeClr val="tx2"/>
                </a:solidFill>
                <a:latin typeface="Tw Cen MT" pitchFamily="34" charset="0"/>
              </a:defRPr>
            </a:pPr>
            <a:endParaRPr lang="en-US"/>
          </a:p>
        </c:txPr>
        <c:crossAx val="103911424"/>
        <c:crosses val="autoZero"/>
        <c:auto val="1"/>
        <c:lblAlgn val="ctr"/>
        <c:lblOffset val="100"/>
      </c:catAx>
      <c:valAx>
        <c:axId val="10391142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800" b="0">
                    <a:solidFill>
                      <a:schemeClr val="accent1">
                        <a:lumMod val="75000"/>
                      </a:schemeClr>
                    </a:solidFill>
                    <a:latin typeface="Tw Cen MT" pitchFamily="34" charset="0"/>
                  </a:defRPr>
                </a:pPr>
                <a:r>
                  <a:rPr lang="en-US" sz="1800" b="0" dirty="0">
                    <a:solidFill>
                      <a:schemeClr val="accent1">
                        <a:lumMod val="75000"/>
                      </a:schemeClr>
                    </a:solidFill>
                    <a:latin typeface="Tw Cen MT" pitchFamily="34" charset="0"/>
                  </a:rPr>
                  <a:t>#</a:t>
                </a:r>
                <a:r>
                  <a:rPr lang="en-US" sz="1800" b="0" baseline="0" dirty="0">
                    <a:solidFill>
                      <a:schemeClr val="accent1">
                        <a:lumMod val="75000"/>
                      </a:schemeClr>
                    </a:solidFill>
                    <a:latin typeface="Tw Cen MT" pitchFamily="34" charset="0"/>
                  </a:rPr>
                  <a:t> of Staff</a:t>
                </a:r>
                <a:endParaRPr lang="en-US" sz="1800" b="0" dirty="0">
                  <a:solidFill>
                    <a:schemeClr val="accent1">
                      <a:lumMod val="75000"/>
                    </a:schemeClr>
                  </a:solidFill>
                  <a:latin typeface="Tw Cen MT" pitchFamily="34" charset="0"/>
                </a:endParaRPr>
              </a:p>
            </c:rich>
          </c:tx>
          <c:layout/>
        </c:title>
        <c:numFmt formatCode="0" sourceLinked="1"/>
        <c:tickLblPos val="nextTo"/>
        <c:txPr>
          <a:bodyPr/>
          <a:lstStyle/>
          <a:p>
            <a:pPr>
              <a:defRPr baseline="0">
                <a:solidFill>
                  <a:schemeClr val="tx2"/>
                </a:solidFill>
              </a:defRPr>
            </a:pPr>
            <a:endParaRPr lang="en-US"/>
          </a:p>
        </c:txPr>
        <c:crossAx val="103741696"/>
        <c:crosses val="autoZero"/>
        <c:crossBetween val="between"/>
      </c:valAx>
    </c:plotArea>
    <c:legend>
      <c:legendPos val="b"/>
      <c:legendEntry>
        <c:idx val="1"/>
        <c:delete val="1"/>
      </c:legendEntry>
      <c:layout/>
      <c:txPr>
        <a:bodyPr/>
        <a:lstStyle/>
        <a:p>
          <a:pPr>
            <a:defRPr sz="1200">
              <a:latin typeface="Tw Cen MT" pitchFamily="34" charset="0"/>
            </a:defRPr>
          </a:pPr>
          <a:endParaRPr lang="en-US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D76BC99-77D2-492A-8C53-3DD13D91631A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8600"/>
            <a:ext cx="3170238" cy="481013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AD5B3F2-283B-40F4-9A5B-D472DA47FE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53DD10D-B8EE-4987-97DE-2F43FCF3A51B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21175"/>
          </a:xfrm>
          <a:prstGeom prst="rect">
            <a:avLst/>
          </a:prstGeom>
        </p:spPr>
        <p:txBody>
          <a:bodyPr vert="horz" lIns="96653" tIns="48327" rIns="96653" bIns="4832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8600"/>
            <a:ext cx="3170238" cy="481013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18600"/>
            <a:ext cx="3170238" cy="481013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A969912-3C8E-4695-B1CF-DA2CFFBE0C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3F17496-384F-4D93-9965-3CFB196EE070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405874F-55EF-4511-968E-867733098232}" type="slidenum">
              <a:rPr lang="en-US" smtClean="0"/>
              <a:pPr>
                <a:defRPr/>
              </a:pPr>
              <a:t>10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CAD9D89-1EC1-4606-A158-441E9108FE4F}" type="slidenum">
              <a:rPr lang="en-US" smtClean="0"/>
              <a:pPr>
                <a:defRPr/>
              </a:pPr>
              <a:t>11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CAD9D89-1EC1-4606-A158-441E9108FE4F}" type="slidenum">
              <a:rPr lang="en-US" smtClean="0"/>
              <a:pPr>
                <a:defRPr/>
              </a:pPr>
              <a:t>12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CAD9D89-1EC1-4606-A158-441E9108FE4F}" type="slidenum">
              <a:rPr lang="en-US" smtClean="0"/>
              <a:pPr>
                <a:defRPr/>
              </a:pPr>
              <a:t>13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CAD9D89-1EC1-4606-A158-441E9108FE4F}" type="slidenum">
              <a:rPr lang="en-US" smtClean="0"/>
              <a:pPr>
                <a:defRPr/>
              </a:pPr>
              <a:t>14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3F17496-384F-4D93-9965-3CFB196EE070}" type="slidenum">
              <a:rPr lang="en-US" smtClean="0"/>
              <a:pPr>
                <a:defRPr/>
              </a:pPr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AB0EFE5-4EA0-49E1-B349-610777F96A95}" type="slidenum">
              <a:rPr lang="en-US" smtClean="0"/>
              <a:pPr>
                <a:defRPr/>
              </a:pPr>
              <a:t>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12A780-DC29-4A1D-B50C-8FBF0B19FC93}" type="slidenum">
              <a:rPr lang="en-US" smtClean="0"/>
              <a:pPr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FC559CB-0862-4290-BDE6-01A514C65A19}" type="slidenum">
              <a:rPr lang="en-US" smtClean="0"/>
              <a:pPr>
                <a:defRPr/>
              </a:pPr>
              <a:t>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B1C58E4-8CB7-4858-BADB-39D8125E723D}" type="slidenum">
              <a:rPr lang="en-US" smtClean="0"/>
              <a:pPr>
                <a:defRPr/>
              </a:pPr>
              <a:t>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C3AAD80-166C-4B11-BB1C-9B48EF129CC3}" type="slidenum">
              <a:rPr lang="en-US" smtClean="0"/>
              <a:pPr>
                <a:defRPr/>
              </a:pPr>
              <a:t>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CAD9D89-1EC1-4606-A158-441E9108FE4F}" type="slidenum">
              <a:rPr lang="en-US" smtClean="0"/>
              <a:pPr>
                <a:defRPr/>
              </a:pPr>
              <a:t>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76EDB68-4A3B-4A6F-AA6F-DF98D7990851}" type="slidenum">
              <a:rPr lang="en-US" smtClean="0"/>
              <a:pPr>
                <a:defRPr/>
              </a:pPr>
              <a:t>9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762000" y="6248400"/>
            <a:ext cx="7239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Perpetua" pitchFamily="18" charset="0"/>
                <a:cs typeface="+mn-cs"/>
              </a:rPr>
              <a:t>Structure and Support for Safe Schools and Healthy Students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89418-DC35-49E7-BB22-0A6F94169A36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EF7A2-0F2C-4F73-A41D-832A0CC9C6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3AE0A-D598-4CF1-BEA5-558F84507209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14787-3868-401E-B16B-65FA7C473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9D0DF-5140-4CA8-9C88-9FBCEBC04E37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1C98C-CEC6-4CB9-8991-4B3F8FC71B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83CAF-4983-4A36-991B-0B5BBFC3EC1D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10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1737A-405B-4E13-B78F-6DAD2EE7D870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5D638-6C2E-46D5-9F9F-E4C5364DC0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BC747-AEC3-4090-8532-3B1D03BEF916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8AAEF-CD80-4394-91B1-EC73167C24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63127-7071-438C-B91F-6546927B5DCE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B6E94-874C-4E9C-A0E7-889D85B3E6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48E8C-B21E-4761-89C2-9D1C5864F08F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D9694E-1731-45B0-8F90-AF1DCE8C7C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C883A-E9B3-45E4-9436-7F1F63D8BA90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D00A6-9351-4E6B-B7F7-69358CDA81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0AF60-6061-4D02-83BA-851D68BF06B0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AE597-A995-4EEF-B9B8-360A488565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949BA-85B2-4E20-979A-B3920551FE17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40322-A071-4870-8BE0-76690392E9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34FF7-8072-4556-ABEB-868C4A9A51A7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AA21F-1ABB-4736-A254-F6902941E6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3352C94D-CFF3-4DBA-9C1F-B9A6B49F5C6E}" type="datetimeFigureOut">
              <a:rPr lang="en-US"/>
              <a:pPr>
                <a:defRPr/>
              </a:pPr>
              <a:t>10/2/2013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0A7106D5-6907-401B-8D9E-A521F9F48E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219200" y="6211888"/>
            <a:ext cx="6553200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i="1" dirty="0">
                <a:solidFill>
                  <a:schemeClr val="bg1"/>
                </a:solidFill>
                <a:latin typeface="Perpetua" pitchFamily="18" charset="0"/>
                <a:cs typeface="+mn-cs"/>
              </a:rPr>
              <a:t>Structure and Support for Safe Schools and Healthy Students</a:t>
            </a:r>
          </a:p>
        </p:txBody>
      </p:sp>
      <p:pic>
        <p:nvPicPr>
          <p:cNvPr id="3080" name="Picture 20" descr="safeschoolsCVILLE.jpg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04800" y="228600"/>
            <a:ext cx="17526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30" r:id="rId1"/>
    <p:sldLayoutId id="2147485231" r:id="rId2"/>
    <p:sldLayoutId id="2147485232" r:id="rId3"/>
    <p:sldLayoutId id="2147485233" r:id="rId4"/>
    <p:sldLayoutId id="2147485234" r:id="rId5"/>
    <p:sldLayoutId id="2147485235" r:id="rId6"/>
    <p:sldLayoutId id="2147485236" r:id="rId7"/>
    <p:sldLayoutId id="2147485237" r:id="rId8"/>
    <p:sldLayoutId id="2147485238" r:id="rId9"/>
    <p:sldLayoutId id="2147485239" r:id="rId10"/>
    <p:sldLayoutId id="2147485240" r:id="rId11"/>
    <p:sldLayoutId id="2147485241" r:id="rId12"/>
    <p:sldLayoutId id="2147485242" r:id="rId13"/>
    <p:sldLayoutId id="214748524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Microsoft_Office_Excel_97-2003_Worksheet2.xls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_Worksheet1.xls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0" name="Text Box 33"/>
          <p:cNvSpPr txBox="1">
            <a:spLocks noChangeArrowheads="1"/>
          </p:cNvSpPr>
          <p:nvPr/>
        </p:nvSpPr>
        <p:spPr bwMode="auto">
          <a:xfrm>
            <a:off x="4216400" y="5368925"/>
            <a:ext cx="1828800" cy="4572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Tw Cen MT" pitchFamily="34" charset="0"/>
              </a:rPr>
              <a:t>(23.5% r</a:t>
            </a:r>
            <a:r>
              <a:rPr lang="en-US" sz="1000" dirty="0">
                <a:solidFill>
                  <a:srgbClr val="FFFFFF"/>
                </a:solidFill>
                <a:latin typeface="Tw Cen MT" pitchFamily="34" charset="0"/>
              </a:rPr>
              <a:t>eported in 2009)</a:t>
            </a:r>
          </a:p>
          <a:p>
            <a:pPr algn="ctr"/>
            <a:endParaRPr lang="en-US" sz="1400" b="1" dirty="0">
              <a:solidFill>
                <a:srgbClr val="FFFFFF"/>
              </a:solidFill>
              <a:latin typeface="Tw Cen MT" pitchFamily="34" charset="0"/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  <a:latin typeface="Perpetua" pitchFamily="18" charset="0"/>
              </a:rPr>
              <a:t>(2009:  20.1% )</a:t>
            </a:r>
          </a:p>
          <a:p>
            <a:pPr algn="ctr"/>
            <a:endParaRPr lang="en-US" b="1" dirty="0">
              <a:solidFill>
                <a:srgbClr val="FFFFFF"/>
              </a:solidFill>
              <a:latin typeface="Tw Cen MT" pitchFamily="34" charset="0"/>
            </a:endParaRPr>
          </a:p>
          <a:p>
            <a:endParaRPr lang="en-US" dirty="0"/>
          </a:p>
        </p:txBody>
      </p:sp>
      <p:pic>
        <p:nvPicPr>
          <p:cNvPr id="12" name="Picture 11" descr="SSHSPowerpoi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67" y="0"/>
            <a:ext cx="9139866" cy="6858000"/>
          </a:xfrm>
          <a:prstGeom prst="rect">
            <a:avLst/>
          </a:prstGeom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609600" y="2895600"/>
            <a:ext cx="8077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Perpetua" pitchFamily="18" charset="0"/>
              </a:rPr>
              <a:t>2012-13  School Year Summary</a:t>
            </a:r>
          </a:p>
          <a:p>
            <a:pPr algn="ctr"/>
            <a:r>
              <a:rPr lang="en-US" sz="3600" dirty="0" smtClean="0">
                <a:solidFill>
                  <a:srgbClr val="000000"/>
                </a:solidFill>
                <a:latin typeface="Perpetua" pitchFamily="18" charset="0"/>
              </a:rPr>
              <a:t>Safe Schools/Healthy Students</a:t>
            </a:r>
            <a:endParaRPr lang="en-US" sz="3600" dirty="0">
              <a:solidFill>
                <a:srgbClr val="000000"/>
              </a:solidFill>
              <a:latin typeface="Perpetua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90600" y="228600"/>
            <a:ext cx="6934200" cy="1718510"/>
            <a:chOff x="990600" y="228600"/>
            <a:chExt cx="6934200" cy="1718510"/>
          </a:xfrm>
        </p:grpSpPr>
        <p:sp>
          <p:nvSpPr>
            <p:cNvPr id="16" name="Rectangle 15"/>
            <p:cNvSpPr/>
            <p:nvPr/>
          </p:nvSpPr>
          <p:spPr>
            <a:xfrm>
              <a:off x="1371600" y="228600"/>
              <a:ext cx="6096000" cy="1676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Internal_Print_With_Background_Full_Color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53000" y="304800"/>
              <a:ext cx="2971800" cy="1642310"/>
            </a:xfrm>
            <a:prstGeom prst="rect">
              <a:avLst/>
            </a:prstGeom>
          </p:spPr>
        </p:pic>
        <p:pic>
          <p:nvPicPr>
            <p:cNvPr id="15" name="Picture 14" descr="safeschoolsCVILLE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600" y="304800"/>
              <a:ext cx="3712464" cy="152157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5" descr="SSHSPowerpoint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749300" y="533400"/>
            <a:ext cx="8242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600" dirty="0">
                <a:latin typeface="Perpetua" pitchFamily="18" charset="0"/>
              </a:rPr>
              <a:t>In-School Mental Health Counseling</a:t>
            </a:r>
          </a:p>
        </p:txBody>
      </p:sp>
      <p:graphicFrame>
        <p:nvGraphicFramePr>
          <p:cNvPr id="2050" name="Chart 4"/>
          <p:cNvGraphicFramePr>
            <a:graphicFrameLocks/>
          </p:cNvGraphicFramePr>
          <p:nvPr/>
        </p:nvGraphicFramePr>
        <p:xfrm>
          <a:off x="330200" y="1701800"/>
          <a:ext cx="6807200" cy="4292600"/>
        </p:xfrm>
        <a:graphic>
          <a:graphicData uri="http://schemas.openxmlformats.org/presentationml/2006/ole">
            <p:oleObj spid="_x0000_s2050" r:id="rId5" imgW="6809822" imgH="4291956" progId="Excel.Sheet.8">
              <p:embed/>
            </p:oleObj>
          </a:graphicData>
        </a:graphic>
      </p:graphicFrame>
      <p:sp>
        <p:nvSpPr>
          <p:cNvPr id="8197" name="AutoShape 5"/>
          <p:cNvSpPr>
            <a:spLocks noChangeArrowheads="1"/>
          </p:cNvSpPr>
          <p:nvPr/>
        </p:nvSpPr>
        <p:spPr bwMode="auto">
          <a:xfrm rot="-5400000">
            <a:off x="4114800" y="838200"/>
            <a:ext cx="3886200" cy="4953000"/>
          </a:xfrm>
          <a:prstGeom prst="wedgeRectCallout">
            <a:avLst>
              <a:gd name="adj1" fmla="val -65691"/>
              <a:gd name="adj2" fmla="val -78076"/>
            </a:avLst>
          </a:prstGeom>
          <a:solidFill>
            <a:srgbClr val="EAC4B7"/>
          </a:solidFill>
          <a:ln w="3175" algn="in">
            <a:solidFill>
              <a:srgbClr val="BAC7C3"/>
            </a:solidFill>
            <a:miter lim="800000"/>
            <a:headEnd/>
            <a:tailEnd/>
          </a:ln>
          <a:effectLst>
            <a:outerShdw dist="107763" dir="2700000" algn="ctr" rotWithShape="0">
              <a:srgbClr val="CCCCCC">
                <a:alpha val="50000"/>
              </a:srgbClr>
            </a:outerShdw>
          </a:effectLst>
        </p:spPr>
        <p:txBody>
          <a:bodyPr vert="eaVert" lIns="36576" tIns="36576" rIns="36576" bIns="36576"/>
          <a:lstStyle/>
          <a:p>
            <a:pPr marL="107950">
              <a:defRPr/>
            </a:pPr>
            <a:r>
              <a:rPr lang="en-US" sz="2400" b="1" dirty="0">
                <a:latin typeface="Tw Cen MT" pitchFamily="34" charset="0"/>
              </a:rPr>
              <a:t>What’s behind the numbers?</a:t>
            </a:r>
          </a:p>
          <a:p>
            <a:pPr marL="107950">
              <a:defRPr/>
            </a:pPr>
            <a:endParaRPr lang="en-US" sz="2400" dirty="0">
              <a:latin typeface="Tw Cen MT" pitchFamily="34" charset="0"/>
            </a:endParaRPr>
          </a:p>
          <a:p>
            <a:pPr marL="107950">
              <a:defRPr/>
            </a:pPr>
            <a:r>
              <a:rPr lang="en-US" sz="2400" dirty="0">
                <a:latin typeface="Tw Cen MT" pitchFamily="34" charset="0"/>
              </a:rPr>
              <a:t>The percentage of school-based mental health referrals for aggressive, angry and bullying behaviors declined from :</a:t>
            </a:r>
          </a:p>
          <a:p>
            <a:pPr marL="107950">
              <a:defRPr/>
            </a:pPr>
            <a:endParaRPr lang="en-US" sz="1200" b="1" dirty="0">
              <a:latin typeface="Tw Cen MT" pitchFamily="34" charset="0"/>
            </a:endParaRPr>
          </a:p>
          <a:p>
            <a:pPr marL="107950">
              <a:defRPr/>
            </a:pPr>
            <a:r>
              <a:rPr lang="en-US" sz="2400" b="1" dirty="0">
                <a:latin typeface="Tw Cen MT" pitchFamily="34" charset="0"/>
              </a:rPr>
              <a:t>17.0% </a:t>
            </a:r>
            <a:r>
              <a:rPr lang="en-US" sz="2400" dirty="0">
                <a:latin typeface="Tw Cen MT" pitchFamily="34" charset="0"/>
              </a:rPr>
              <a:t>in 2011 to  </a:t>
            </a:r>
            <a:r>
              <a:rPr lang="en-US" sz="2400" b="1" dirty="0">
                <a:latin typeface="Tw Cen MT" pitchFamily="34" charset="0"/>
              </a:rPr>
              <a:t>12.2% </a:t>
            </a:r>
            <a:r>
              <a:rPr lang="en-US" sz="2400" dirty="0">
                <a:latin typeface="Tw Cen MT" pitchFamily="34" charset="0"/>
              </a:rPr>
              <a:t>in 2012.  </a:t>
            </a:r>
          </a:p>
          <a:p>
            <a:pPr marL="107950">
              <a:defRPr/>
            </a:pPr>
            <a:r>
              <a:rPr lang="en-US" sz="2400" dirty="0">
                <a:latin typeface="Tw Cen MT" pitchFamily="34" charset="0"/>
              </a:rPr>
              <a:t>In 2013 this number fell to </a:t>
            </a:r>
            <a:r>
              <a:rPr lang="en-US" sz="3600" b="1" u="sng" dirty="0">
                <a:latin typeface="Tw Cen MT" pitchFamily="34" charset="0"/>
              </a:rPr>
              <a:t>9.6%</a:t>
            </a:r>
            <a:endParaRPr lang="en-US" sz="3600" dirty="0">
              <a:latin typeface="Tw Cen MT" pitchFamily="34" charset="0"/>
            </a:endParaRPr>
          </a:p>
          <a:p>
            <a:pPr marL="107950">
              <a:defRPr/>
            </a:pPr>
            <a:r>
              <a:rPr lang="en-US" sz="2400" b="1" dirty="0">
                <a:latin typeface="Tw Cen MT" pitchFamily="34" charset="0"/>
              </a:rPr>
              <a:t> </a:t>
            </a:r>
            <a:endParaRPr lang="en-US" sz="2400" dirty="0">
              <a:latin typeface="Tw Cen MT" pitchFamily="34" charset="0"/>
            </a:endParaRPr>
          </a:p>
          <a:p>
            <a:pPr>
              <a:defRPr/>
            </a:pPr>
            <a:r>
              <a:rPr lang="en-US" sz="2400" b="1" dirty="0"/>
              <a:t> </a:t>
            </a:r>
            <a:endParaRPr lang="en-US" sz="2400" dirty="0"/>
          </a:p>
          <a:p>
            <a:pPr>
              <a:defRPr/>
            </a:pPr>
            <a:r>
              <a:rPr lang="en-US" sz="2400" dirty="0"/>
              <a:t> </a:t>
            </a:r>
          </a:p>
          <a:p>
            <a:pPr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520700" y="304800"/>
            <a:ext cx="82423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 smtClean="0">
                <a:latin typeface="Perpetua" pitchFamily="18" charset="0"/>
              </a:rPr>
              <a:t>Professional Development/Training</a:t>
            </a:r>
          </a:p>
          <a:p>
            <a:pPr algn="r"/>
            <a:r>
              <a:rPr lang="en-US" sz="3200" dirty="0" smtClean="0">
                <a:latin typeface="Perpetua" pitchFamily="18" charset="0"/>
              </a:rPr>
              <a:t>for School Staff</a:t>
            </a:r>
            <a:endParaRPr lang="en-US" sz="3200" dirty="0">
              <a:latin typeface="Perpetua" pitchFamily="18" charset="0"/>
            </a:endParaRPr>
          </a:p>
        </p:txBody>
      </p:sp>
      <p:graphicFrame>
        <p:nvGraphicFramePr>
          <p:cNvPr id="22" name="Chart 21"/>
          <p:cNvGraphicFramePr/>
          <p:nvPr/>
        </p:nvGraphicFramePr>
        <p:xfrm>
          <a:off x="762000" y="1524000"/>
          <a:ext cx="7262923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520700" y="304800"/>
            <a:ext cx="82423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 smtClean="0">
                <a:latin typeface="Perpetua" pitchFamily="18" charset="0"/>
              </a:rPr>
              <a:t>Professional Development/Training</a:t>
            </a:r>
          </a:p>
          <a:p>
            <a:pPr algn="r"/>
            <a:r>
              <a:rPr lang="en-US" sz="3200" dirty="0" smtClean="0">
                <a:latin typeface="Perpetua" pitchFamily="18" charset="0"/>
              </a:rPr>
              <a:t>for School Staff</a:t>
            </a:r>
            <a:endParaRPr lang="en-US" sz="3200" dirty="0">
              <a:latin typeface="Perpetua" pitchFamily="18" charset="0"/>
            </a:endParaRPr>
          </a:p>
        </p:txBody>
      </p:sp>
      <p:pic>
        <p:nvPicPr>
          <p:cNvPr id="25" name="Picture 24" descr="train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3200400"/>
            <a:ext cx="7620000" cy="2941498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371600" y="1524000"/>
            <a:ext cx="6934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Perpetua" pitchFamily="18" charset="0"/>
              </a:rPr>
              <a:t>During the 2012-13 school </a:t>
            </a:r>
            <a:r>
              <a:rPr lang="en-US" sz="2800" dirty="0" smtClean="0">
                <a:latin typeface="Perpetua" pitchFamily="18" charset="0"/>
              </a:rPr>
              <a:t>year: 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Perpetua" pitchFamily="18" charset="0"/>
              </a:rPr>
              <a:t>31 trainings and events held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Perpetua" pitchFamily="18" charset="0"/>
              </a:rPr>
              <a:t>topics included grief </a:t>
            </a:r>
            <a:r>
              <a:rPr lang="en-US" sz="2800" dirty="0">
                <a:latin typeface="Perpetua" pitchFamily="18" charset="0"/>
              </a:rPr>
              <a:t>and trauma, suicide prevention, </a:t>
            </a:r>
            <a:r>
              <a:rPr lang="en-US" sz="2800" dirty="0" smtClean="0">
                <a:latin typeface="Perpetua" pitchFamily="18" charset="0"/>
              </a:rPr>
              <a:t>teens &amp; internet safety, tobacco </a:t>
            </a:r>
            <a:r>
              <a:rPr lang="en-US" sz="2800" dirty="0">
                <a:latin typeface="Perpetua" pitchFamily="18" charset="0"/>
              </a:rPr>
              <a:t>and drug use, and school </a:t>
            </a:r>
            <a:r>
              <a:rPr lang="en-US" sz="2800" dirty="0" smtClean="0">
                <a:latin typeface="Perpetua" pitchFamily="18" charset="0"/>
              </a:rPr>
              <a:t>safety</a:t>
            </a:r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520700" y="304800"/>
            <a:ext cx="82423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 smtClean="0">
                <a:latin typeface="Perpetua" pitchFamily="18" charset="0"/>
              </a:rPr>
              <a:t>Professional Development/Training</a:t>
            </a:r>
          </a:p>
          <a:p>
            <a:pPr algn="r"/>
            <a:r>
              <a:rPr lang="en-US" sz="3200" dirty="0" smtClean="0">
                <a:latin typeface="Perpetua" pitchFamily="18" charset="0"/>
              </a:rPr>
              <a:t>for School Staff</a:t>
            </a:r>
            <a:endParaRPr lang="en-US" sz="3200" dirty="0">
              <a:latin typeface="Perpetua" pitchFamily="18" charset="0"/>
            </a:endParaRPr>
          </a:p>
        </p:txBody>
      </p:sp>
      <p:pic>
        <p:nvPicPr>
          <p:cNvPr id="25" name="Picture 24" descr="train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3200400"/>
            <a:ext cx="7620000" cy="2941498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371600" y="1524000"/>
            <a:ext cx="6934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>
                <a:latin typeface="Perpetua" pitchFamily="18" charset="0"/>
              </a:rPr>
              <a:t>Responsive Classroom  teacher trainings continue to support positive classroom communication and behavior in elementary schools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2800" dirty="0" smtClean="0">
                <a:latin typeface="Perpetua" pitchFamily="18" charset="0"/>
              </a:rPr>
              <a:t> With SS/HS funding, middle schools began exploring Developmental Designs in 2012-13, a similar classroom management program that is designed for middle schools</a:t>
            </a:r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520700" y="304800"/>
            <a:ext cx="82423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 smtClean="0">
                <a:latin typeface="Perpetua" pitchFamily="18" charset="0"/>
              </a:rPr>
              <a:t>Professional Development/Training</a:t>
            </a:r>
          </a:p>
          <a:p>
            <a:pPr algn="r"/>
            <a:r>
              <a:rPr lang="en-US" sz="3200" dirty="0" smtClean="0">
                <a:latin typeface="Perpetua" pitchFamily="18" charset="0"/>
              </a:rPr>
              <a:t>for School Staff</a:t>
            </a:r>
            <a:endParaRPr lang="en-US" sz="3200" dirty="0">
              <a:latin typeface="Perpetua" pitchFamily="18" charset="0"/>
            </a:endParaRPr>
          </a:p>
        </p:txBody>
      </p:sp>
      <p:pic>
        <p:nvPicPr>
          <p:cNvPr id="25" name="Picture 24" descr="train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3200400"/>
            <a:ext cx="7620000" cy="29414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38200" y="1600200"/>
            <a:ext cx="739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0513" indent="-290513">
              <a:buFont typeface="Arial" pitchFamily="34" charset="0"/>
              <a:buChar char="•"/>
            </a:pPr>
            <a:r>
              <a:rPr lang="en-US" sz="2800" dirty="0" smtClean="0">
                <a:latin typeface="Perpetua" pitchFamily="18" charset="0"/>
              </a:rPr>
              <a:t>All ACPS high school instructional staff were offered Restorative Practices (RP) training in 2013</a:t>
            </a:r>
          </a:p>
          <a:p>
            <a:pPr marL="290513" indent="-290513">
              <a:buFont typeface="Arial" pitchFamily="34" charset="0"/>
              <a:buChar char="•"/>
            </a:pPr>
            <a:r>
              <a:rPr lang="en-US" sz="2800" dirty="0" smtClean="0">
                <a:latin typeface="Perpetua" pitchFamily="18" charset="0"/>
              </a:rPr>
              <a:t>RP methods promote healthy conflict resolution and communication skills; supporting positive school and classroom climate and strengthening student-teacher relationships</a:t>
            </a:r>
            <a:endParaRPr lang="en-US" sz="2800" dirty="0">
              <a:latin typeface="Perpetua" pitchFamily="18" charset="0"/>
            </a:endParaRPr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1676400" y="304800"/>
            <a:ext cx="7239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600" dirty="0">
                <a:solidFill>
                  <a:srgbClr val="000000"/>
                </a:solidFill>
                <a:latin typeface="Perpetua" pitchFamily="18" charset="0"/>
              </a:rPr>
              <a:t>High School Student Reports of </a:t>
            </a:r>
          </a:p>
          <a:p>
            <a:pPr algn="r"/>
            <a:r>
              <a:rPr lang="en-US" sz="3600" dirty="0">
                <a:solidFill>
                  <a:srgbClr val="000000"/>
                </a:solidFill>
                <a:latin typeface="Perpetua" pitchFamily="18" charset="0"/>
              </a:rPr>
              <a:t>Bullying – School Climate Survey</a:t>
            </a:r>
          </a:p>
        </p:txBody>
      </p:sp>
      <p:pic>
        <p:nvPicPr>
          <p:cNvPr id="18436" name="Picture 29" descr="fis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600200"/>
            <a:ext cx="1143000" cy="993775"/>
          </a:xfrm>
          <a:prstGeom prst="rect">
            <a:avLst/>
          </a:prstGeom>
          <a:noFill/>
          <a:ln w="3175" algn="in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18437" name="Picture 30" descr="verbalbullyi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4873625"/>
            <a:ext cx="1143000" cy="1085850"/>
          </a:xfrm>
          <a:prstGeom prst="rect">
            <a:avLst/>
          </a:prstGeom>
          <a:noFill/>
          <a:ln w="3175" algn="in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18438" name="Picture 31" descr="cellphonere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2646363"/>
            <a:ext cx="1143000" cy="1087437"/>
          </a:xfrm>
          <a:prstGeom prst="rect">
            <a:avLst/>
          </a:prstGeom>
          <a:noFill/>
          <a:ln w="3175" algn="in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18439" name="Picture 32" descr="secret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3810000"/>
            <a:ext cx="1143000" cy="1014413"/>
          </a:xfrm>
          <a:prstGeom prst="rect">
            <a:avLst/>
          </a:prstGeom>
          <a:noFill/>
          <a:ln w="3175" algn="in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18440" name="Text Box 33"/>
          <p:cNvSpPr txBox="1">
            <a:spLocks noChangeArrowheads="1"/>
          </p:cNvSpPr>
          <p:nvPr/>
        </p:nvSpPr>
        <p:spPr bwMode="auto">
          <a:xfrm>
            <a:off x="4216400" y="5368925"/>
            <a:ext cx="1828800" cy="4572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Tw Cen MT" pitchFamily="34" charset="0"/>
              </a:rPr>
              <a:t>(23.5% r</a:t>
            </a:r>
            <a:r>
              <a:rPr lang="en-US" sz="1000" dirty="0">
                <a:solidFill>
                  <a:srgbClr val="FFFFFF"/>
                </a:solidFill>
                <a:latin typeface="Tw Cen MT" pitchFamily="34" charset="0"/>
              </a:rPr>
              <a:t>eported in 2009)</a:t>
            </a:r>
          </a:p>
          <a:p>
            <a:pPr algn="ctr"/>
            <a:endParaRPr lang="en-US" sz="1400" b="1" dirty="0">
              <a:solidFill>
                <a:srgbClr val="FFFFFF"/>
              </a:solidFill>
              <a:latin typeface="Tw Cen MT" pitchFamily="34" charset="0"/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  <a:latin typeface="Perpetua" pitchFamily="18" charset="0"/>
              </a:rPr>
              <a:t>(2009:  20.1% )</a:t>
            </a:r>
          </a:p>
          <a:p>
            <a:pPr algn="ctr"/>
            <a:endParaRPr lang="en-US" b="1" dirty="0">
              <a:solidFill>
                <a:srgbClr val="FFFFFF"/>
              </a:solidFill>
              <a:latin typeface="Tw Cen MT" pitchFamily="34" charset="0"/>
            </a:endParaRPr>
          </a:p>
          <a:p>
            <a:endParaRPr lang="en-US" dirty="0"/>
          </a:p>
        </p:txBody>
      </p:sp>
      <p:sp>
        <p:nvSpPr>
          <p:cNvPr id="18441" name="Text Box 35"/>
          <p:cNvSpPr txBox="1">
            <a:spLocks noChangeArrowheads="1"/>
          </p:cNvSpPr>
          <p:nvPr/>
        </p:nvSpPr>
        <p:spPr bwMode="auto">
          <a:xfrm>
            <a:off x="6705600" y="4267200"/>
            <a:ext cx="1485900" cy="4921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pPr algn="ctr"/>
            <a:r>
              <a:rPr lang="en-US" b="1" dirty="0">
                <a:solidFill>
                  <a:srgbClr val="CD202C"/>
                </a:solidFill>
                <a:latin typeface="Tw Cen MT" pitchFamily="34" charset="0"/>
              </a:rPr>
              <a:t>38% decline</a:t>
            </a:r>
            <a:endParaRPr lang="en-US" dirty="0"/>
          </a:p>
        </p:txBody>
      </p:sp>
      <p:sp>
        <p:nvSpPr>
          <p:cNvPr id="18442" name="TextBox 37"/>
          <p:cNvSpPr txBox="1">
            <a:spLocks noChangeArrowheads="1"/>
          </p:cNvSpPr>
          <p:nvPr/>
        </p:nvSpPr>
        <p:spPr bwMode="auto">
          <a:xfrm>
            <a:off x="2209800" y="1524000"/>
            <a:ext cx="65532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800" b="1" dirty="0">
              <a:solidFill>
                <a:srgbClr val="000000"/>
              </a:solidFill>
              <a:latin typeface="Tw Cen MT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Tw Cen MT" pitchFamily="34" charset="0"/>
              </a:rPr>
              <a:t>“I have been bullied at least once per week or several times per week in the last month.”</a:t>
            </a:r>
            <a:endParaRPr lang="en-US" sz="2800" dirty="0"/>
          </a:p>
          <a:p>
            <a:endParaRPr lang="en-US" dirty="0"/>
          </a:p>
        </p:txBody>
      </p:sp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2286000" y="3200400"/>
          <a:ext cx="6400799" cy="1981200"/>
        </p:xfrm>
        <a:graphic>
          <a:graphicData uri="http://schemas.openxmlformats.org/drawingml/2006/table">
            <a:tbl>
              <a:tblPr/>
              <a:tblGrid>
                <a:gridCol w="1295400"/>
                <a:gridCol w="1143000"/>
                <a:gridCol w="1219200"/>
                <a:gridCol w="1143000"/>
                <a:gridCol w="1600199"/>
              </a:tblGrid>
              <a:tr h="995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Baseline</a:t>
                      </a:r>
                      <a:endParaRPr lang="en-US" sz="1800" dirty="0" smtClean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(Fall 2009)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2010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2011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2012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2013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</a:tr>
              <a:tr h="9852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23.5%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23.0%</a:t>
                      </a:r>
                      <a:endParaRPr lang="en-US" sz="20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16.5%</a:t>
                      </a:r>
                      <a:endParaRPr lang="en-US" sz="20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15.2%</a:t>
                      </a:r>
                      <a:endParaRPr lang="en-US" sz="20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14.5%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1676400" y="304800"/>
            <a:ext cx="7239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600" dirty="0">
                <a:solidFill>
                  <a:srgbClr val="000000"/>
                </a:solidFill>
                <a:latin typeface="Perpetua" pitchFamily="18" charset="0"/>
              </a:rPr>
              <a:t>High School Student Reports of </a:t>
            </a:r>
          </a:p>
          <a:p>
            <a:pPr algn="r"/>
            <a:r>
              <a:rPr lang="en-US" sz="3600" dirty="0">
                <a:solidFill>
                  <a:srgbClr val="000000"/>
                </a:solidFill>
                <a:latin typeface="Perpetua" pitchFamily="18" charset="0"/>
              </a:rPr>
              <a:t>Bullying – School Climate Survey</a:t>
            </a:r>
          </a:p>
        </p:txBody>
      </p:sp>
      <p:pic>
        <p:nvPicPr>
          <p:cNvPr id="19460" name="Picture 29" descr="fist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1600200"/>
            <a:ext cx="1143000" cy="993775"/>
          </a:xfrm>
          <a:prstGeom prst="rect">
            <a:avLst/>
          </a:prstGeom>
          <a:noFill/>
          <a:ln w="3175" algn="in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19461" name="Picture 30" descr="verbalbullyi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4873625"/>
            <a:ext cx="1143000" cy="1085850"/>
          </a:xfrm>
          <a:prstGeom prst="rect">
            <a:avLst/>
          </a:prstGeom>
          <a:noFill/>
          <a:ln w="3175" algn="in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19462" name="Picture 31" descr="cellphonere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2646363"/>
            <a:ext cx="1143000" cy="1087437"/>
          </a:xfrm>
          <a:prstGeom prst="rect">
            <a:avLst/>
          </a:prstGeom>
          <a:noFill/>
          <a:ln w="3175" algn="in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19463" name="Picture 32" descr="secret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3810000"/>
            <a:ext cx="1143000" cy="1014413"/>
          </a:xfrm>
          <a:prstGeom prst="rect">
            <a:avLst/>
          </a:prstGeom>
          <a:noFill/>
          <a:ln w="3175" algn="in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19464" name="Text Box 33"/>
          <p:cNvSpPr txBox="1">
            <a:spLocks noChangeArrowheads="1"/>
          </p:cNvSpPr>
          <p:nvPr/>
        </p:nvSpPr>
        <p:spPr bwMode="auto">
          <a:xfrm>
            <a:off x="4216400" y="5368925"/>
            <a:ext cx="1828800" cy="4572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Tw Cen MT" pitchFamily="34" charset="0"/>
              </a:rPr>
              <a:t>(23.5% r</a:t>
            </a:r>
            <a:r>
              <a:rPr lang="en-US" sz="1000" dirty="0">
                <a:solidFill>
                  <a:srgbClr val="FFFFFF"/>
                </a:solidFill>
                <a:latin typeface="Tw Cen MT" pitchFamily="34" charset="0"/>
              </a:rPr>
              <a:t>eported in 2009)</a:t>
            </a:r>
          </a:p>
          <a:p>
            <a:pPr algn="ctr"/>
            <a:endParaRPr lang="en-US" sz="1400" b="1" dirty="0">
              <a:solidFill>
                <a:srgbClr val="FFFFFF"/>
              </a:solidFill>
              <a:latin typeface="Tw Cen MT" pitchFamily="34" charset="0"/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  <a:latin typeface="Perpetua" pitchFamily="18" charset="0"/>
              </a:rPr>
              <a:t>(2009:  20.1% )</a:t>
            </a:r>
          </a:p>
          <a:p>
            <a:pPr algn="ctr"/>
            <a:endParaRPr lang="en-US" b="1" dirty="0">
              <a:solidFill>
                <a:srgbClr val="FFFFFF"/>
              </a:solidFill>
              <a:latin typeface="Tw Cen MT" pitchFamily="34" charset="0"/>
            </a:endParaRPr>
          </a:p>
          <a:p>
            <a:endParaRPr lang="en-US" dirty="0"/>
          </a:p>
        </p:txBody>
      </p:sp>
      <p:sp>
        <p:nvSpPr>
          <p:cNvPr id="19465" name="Text Box 35"/>
          <p:cNvSpPr txBox="1">
            <a:spLocks noChangeArrowheads="1"/>
          </p:cNvSpPr>
          <p:nvPr/>
        </p:nvSpPr>
        <p:spPr bwMode="auto">
          <a:xfrm>
            <a:off x="6705600" y="4267200"/>
            <a:ext cx="1485900" cy="4921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  <p:txBody>
          <a:bodyPr lIns="36576" tIns="36576" rIns="36576" bIns="36576"/>
          <a:lstStyle/>
          <a:p>
            <a:pPr algn="ctr"/>
            <a:r>
              <a:rPr lang="en-US" b="1" dirty="0">
                <a:solidFill>
                  <a:srgbClr val="CD202C"/>
                </a:solidFill>
                <a:latin typeface="Tw Cen MT" pitchFamily="34" charset="0"/>
              </a:rPr>
              <a:t>38% decline</a:t>
            </a:r>
            <a:endParaRPr lang="en-US" dirty="0"/>
          </a:p>
        </p:txBody>
      </p:sp>
      <p:sp>
        <p:nvSpPr>
          <p:cNvPr id="19466" name="TextBox 37"/>
          <p:cNvSpPr txBox="1">
            <a:spLocks noChangeArrowheads="1"/>
          </p:cNvSpPr>
          <p:nvPr/>
        </p:nvSpPr>
        <p:spPr bwMode="auto">
          <a:xfrm>
            <a:off x="2971800" y="1752600"/>
            <a:ext cx="33528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w Cen MT" pitchFamily="34" charset="0"/>
              </a:rPr>
              <a:t>-38.2</a:t>
            </a:r>
            <a:r>
              <a:rPr lang="en-US" sz="4800" b="1" dirty="0">
                <a:solidFill>
                  <a:srgbClr val="C00000"/>
                </a:solidFill>
                <a:latin typeface="Tw Cen MT" pitchFamily="34" charset="0"/>
              </a:rPr>
              <a:t>% </a:t>
            </a:r>
            <a:r>
              <a:rPr lang="en-US" sz="2800" b="1" dirty="0">
                <a:solidFill>
                  <a:srgbClr val="C00000"/>
                </a:solidFill>
                <a:latin typeface="Tw Cen MT" pitchFamily="34" charset="0"/>
              </a:rPr>
              <a:t>decline</a:t>
            </a:r>
            <a:endParaRPr lang="en-US" sz="2800" dirty="0">
              <a:solidFill>
                <a:srgbClr val="C00000"/>
              </a:solidFill>
            </a:endParaRPr>
          </a:p>
          <a:p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2286000" y="3200400"/>
          <a:ext cx="6400799" cy="1981200"/>
        </p:xfrm>
        <a:graphic>
          <a:graphicData uri="http://schemas.openxmlformats.org/drawingml/2006/table">
            <a:tbl>
              <a:tblPr/>
              <a:tblGrid>
                <a:gridCol w="1295400"/>
                <a:gridCol w="1143000"/>
                <a:gridCol w="1219200"/>
                <a:gridCol w="1143000"/>
                <a:gridCol w="1600199"/>
              </a:tblGrid>
              <a:tr h="995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Baseline</a:t>
                      </a:r>
                      <a:endParaRPr lang="en-US" sz="1800" dirty="0" smtClean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(Fall 2009)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2010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2011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2012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2013</a:t>
                      </a:r>
                      <a:endParaRPr lang="en-US" sz="18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5487"/>
                    </a:solidFill>
                  </a:tcPr>
                </a:tc>
              </a:tr>
              <a:tr h="9852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23.5%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23.0%</a:t>
                      </a:r>
                      <a:endParaRPr lang="en-US" sz="20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16.5%</a:t>
                      </a:r>
                      <a:endParaRPr lang="en-US" sz="20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15.2%</a:t>
                      </a:r>
                      <a:endParaRPr lang="en-US" sz="20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14.5%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6354" marR="663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Down Arrow 11"/>
          <p:cNvSpPr/>
          <p:nvPr/>
        </p:nvSpPr>
        <p:spPr>
          <a:xfrm>
            <a:off x="6172200" y="1447800"/>
            <a:ext cx="1143000" cy="15240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1524000" y="1828800"/>
            <a:ext cx="655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762000" y="457200"/>
            <a:ext cx="8242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>
                <a:latin typeface="Perpetua" pitchFamily="18" charset="0"/>
              </a:rPr>
              <a:t>Reports of Substance Use in Grades 6-12</a:t>
            </a:r>
          </a:p>
        </p:txBody>
      </p:sp>
      <p:sp>
        <p:nvSpPr>
          <p:cNvPr id="20486" name="TextBox 28"/>
          <p:cNvSpPr txBox="1">
            <a:spLocks noChangeArrowheads="1"/>
          </p:cNvSpPr>
          <p:nvPr/>
        </p:nvSpPr>
        <p:spPr bwMode="auto">
          <a:xfrm>
            <a:off x="2133600" y="2590800"/>
            <a:ext cx="655320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800" b="1" dirty="0">
              <a:solidFill>
                <a:srgbClr val="000000"/>
              </a:solidFill>
              <a:latin typeface="Tw Cen MT" pitchFamily="34" charset="0"/>
            </a:endParaRPr>
          </a:p>
          <a:p>
            <a:pPr algn="ctr"/>
            <a:r>
              <a:rPr lang="en-US" sz="2800" dirty="0">
                <a:solidFill>
                  <a:srgbClr val="000000"/>
                </a:solidFill>
                <a:latin typeface="Tw Cen MT" pitchFamily="34" charset="0"/>
              </a:rPr>
              <a:t>“On one or more days I have used…”</a:t>
            </a:r>
            <a:endParaRPr lang="en-US" sz="2800" dirty="0"/>
          </a:p>
          <a:p>
            <a:endParaRPr lang="en-US" dirty="0"/>
          </a:p>
        </p:txBody>
      </p:sp>
      <p:pic>
        <p:nvPicPr>
          <p:cNvPr id="20487" name="Picture 28" descr="dri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3" y="3048000"/>
            <a:ext cx="1709737" cy="1444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488" name="Picture 32" descr="cigarett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3" y="1482725"/>
            <a:ext cx="1708150" cy="14128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0489" name="Picture 38" descr="Marajuana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3" y="4648200"/>
            <a:ext cx="1709737" cy="140811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1524000" y="1828800"/>
            <a:ext cx="655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1509" name="TextBox 4"/>
          <p:cNvSpPr txBox="1">
            <a:spLocks noChangeArrowheads="1"/>
          </p:cNvSpPr>
          <p:nvPr/>
        </p:nvSpPr>
        <p:spPr bwMode="auto">
          <a:xfrm>
            <a:off x="762000" y="457200"/>
            <a:ext cx="8242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>
                <a:latin typeface="Perpetua" pitchFamily="18" charset="0"/>
              </a:rPr>
              <a:t>Reports of Substance Use in Grades 6-12</a:t>
            </a:r>
          </a:p>
        </p:txBody>
      </p:sp>
      <p:pic>
        <p:nvPicPr>
          <p:cNvPr id="21510" name="Picture 28" descr="dri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3" y="3048000"/>
            <a:ext cx="1709737" cy="1444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1511" name="Picture 32" descr="cigarett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3" y="1482725"/>
            <a:ext cx="1708150" cy="14128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1512" name="Picture 38" descr="Marajuana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3" y="4648200"/>
            <a:ext cx="1709737" cy="140811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57400" y="1524000"/>
          <a:ext cx="6807315" cy="1331976"/>
        </p:xfrm>
        <a:graphic>
          <a:graphicData uri="http://schemas.openxmlformats.org/drawingml/2006/table">
            <a:tbl>
              <a:tblPr/>
              <a:tblGrid>
                <a:gridCol w="1447800"/>
                <a:gridCol w="1295400"/>
                <a:gridCol w="1219200"/>
                <a:gridCol w="1066800"/>
                <a:gridCol w="914400"/>
                <a:gridCol w="863715"/>
              </a:tblGrid>
              <a:tr h="83820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w Cen MT" pitchFamily="34" charset="0"/>
                          <a:ea typeface="Times New Roman"/>
                          <a:cs typeface="Calibri"/>
                        </a:rPr>
                        <a:t>Cigarettes</a:t>
                      </a: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Baseline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(Fall 2009)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2010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2011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2012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2013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3776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9.5%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11.4%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7.6%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5.8%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5.2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%</a:t>
                      </a:r>
                      <a:endParaRPr lang="en-US" sz="16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1524000" y="1828800"/>
            <a:ext cx="655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762000" y="457200"/>
            <a:ext cx="8242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>
                <a:latin typeface="Perpetua" pitchFamily="18" charset="0"/>
              </a:rPr>
              <a:t>Reports of Substance Use in Grades 6-12</a:t>
            </a:r>
          </a:p>
        </p:txBody>
      </p:sp>
      <p:pic>
        <p:nvPicPr>
          <p:cNvPr id="22534" name="Picture 28" descr="dri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3" y="3048000"/>
            <a:ext cx="1709737" cy="1444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2535" name="Picture 32" descr="cigarett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3" y="1482725"/>
            <a:ext cx="1708150" cy="14128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2536" name="Picture 38" descr="Marajuana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3" y="4648200"/>
            <a:ext cx="1709737" cy="140811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57400" y="1524000"/>
          <a:ext cx="6807315" cy="1331976"/>
        </p:xfrm>
        <a:graphic>
          <a:graphicData uri="http://schemas.openxmlformats.org/drawingml/2006/table">
            <a:tbl>
              <a:tblPr/>
              <a:tblGrid>
                <a:gridCol w="1447800"/>
                <a:gridCol w="1295400"/>
                <a:gridCol w="1219200"/>
                <a:gridCol w="1066800"/>
                <a:gridCol w="914400"/>
                <a:gridCol w="863715"/>
              </a:tblGrid>
              <a:tr h="83820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w Cen MT" pitchFamily="34" charset="0"/>
                          <a:ea typeface="Times New Roman"/>
                          <a:cs typeface="Calibri"/>
                        </a:rPr>
                        <a:t>Cigarettes</a:t>
                      </a: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Baseline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(Fall 2009)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2010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2011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2012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2013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3776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9.5%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11.4%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7.6%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5.8%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5.2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%</a:t>
                      </a:r>
                      <a:endParaRPr lang="en-US" sz="16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2057400" y="3124200"/>
          <a:ext cx="6807315" cy="1331976"/>
        </p:xfrm>
        <a:graphic>
          <a:graphicData uri="http://schemas.openxmlformats.org/drawingml/2006/table">
            <a:tbl>
              <a:tblPr/>
              <a:tblGrid>
                <a:gridCol w="1219200"/>
                <a:gridCol w="1295400"/>
                <a:gridCol w="1295400"/>
                <a:gridCol w="1066800"/>
                <a:gridCol w="990600"/>
                <a:gridCol w="939915"/>
              </a:tblGrid>
              <a:tr h="83820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w Cen MT" pitchFamily="34" charset="0"/>
                          <a:ea typeface="Calibri"/>
                          <a:cs typeface="Times New Roman"/>
                        </a:rPr>
                        <a:t>Alcohol</a:t>
                      </a: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Baseline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(Fall 2009)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2010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2011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2012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2013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3776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16.8%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22.3%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16.6%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14.9%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12.9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%</a:t>
                      </a:r>
                      <a:endParaRPr lang="en-US" sz="16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1524000" y="1828800"/>
            <a:ext cx="655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762000" y="457200"/>
            <a:ext cx="8242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>
                <a:latin typeface="Perpetua" pitchFamily="18" charset="0"/>
              </a:rPr>
              <a:t>Reports of Substance Use in Grades 6-12</a:t>
            </a:r>
          </a:p>
        </p:txBody>
      </p:sp>
      <p:pic>
        <p:nvPicPr>
          <p:cNvPr id="23558" name="Picture 28" descr="dri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3" y="3048000"/>
            <a:ext cx="1709737" cy="1444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3559" name="Picture 32" descr="cigarett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3" y="1482725"/>
            <a:ext cx="1708150" cy="14128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3560" name="Picture 38" descr="Marajuana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3" y="4648200"/>
            <a:ext cx="1709737" cy="140811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57400" y="1524000"/>
          <a:ext cx="6807315" cy="1331976"/>
        </p:xfrm>
        <a:graphic>
          <a:graphicData uri="http://schemas.openxmlformats.org/drawingml/2006/table">
            <a:tbl>
              <a:tblPr/>
              <a:tblGrid>
                <a:gridCol w="1447800"/>
                <a:gridCol w="1295400"/>
                <a:gridCol w="1219200"/>
                <a:gridCol w="1066800"/>
                <a:gridCol w="914400"/>
                <a:gridCol w="863715"/>
              </a:tblGrid>
              <a:tr h="83820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w Cen MT" pitchFamily="34" charset="0"/>
                          <a:ea typeface="Times New Roman"/>
                          <a:cs typeface="Calibri"/>
                        </a:rPr>
                        <a:t>Cigarettes</a:t>
                      </a: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Baseline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(Fall 2009)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2010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2011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2012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2013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3776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9.5%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11.4%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7.6%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5.8%</a:t>
                      </a:r>
                      <a:endParaRPr lang="en-US" sz="20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5.2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Calibri"/>
                          <a:cs typeface="Calibri"/>
                        </a:rPr>
                        <a:t>%</a:t>
                      </a:r>
                      <a:endParaRPr lang="en-US" sz="16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2057400" y="3124200"/>
          <a:ext cx="6807315" cy="1331976"/>
        </p:xfrm>
        <a:graphic>
          <a:graphicData uri="http://schemas.openxmlformats.org/drawingml/2006/table">
            <a:tbl>
              <a:tblPr/>
              <a:tblGrid>
                <a:gridCol w="1219200"/>
                <a:gridCol w="1295400"/>
                <a:gridCol w="1295400"/>
                <a:gridCol w="1066800"/>
                <a:gridCol w="990600"/>
                <a:gridCol w="939915"/>
              </a:tblGrid>
              <a:tr h="83820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w Cen MT" pitchFamily="34" charset="0"/>
                          <a:ea typeface="Calibri"/>
                          <a:cs typeface="Times New Roman"/>
                        </a:rPr>
                        <a:t>Alcohol</a:t>
                      </a: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Baseline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(Fall 2009)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2010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2011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2012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2013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3776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16.8%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22.3%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16.6%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14.9%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12.9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%</a:t>
                      </a:r>
                      <a:endParaRPr lang="en-US" sz="16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057400" y="4648200"/>
          <a:ext cx="6807315" cy="1331976"/>
        </p:xfrm>
        <a:graphic>
          <a:graphicData uri="http://schemas.openxmlformats.org/drawingml/2006/table">
            <a:tbl>
              <a:tblPr/>
              <a:tblGrid>
                <a:gridCol w="1447800"/>
                <a:gridCol w="1295400"/>
                <a:gridCol w="1219200"/>
                <a:gridCol w="1066800"/>
                <a:gridCol w="914400"/>
                <a:gridCol w="863715"/>
              </a:tblGrid>
              <a:tr h="83820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w Cen MT" pitchFamily="34" charset="0"/>
                          <a:ea typeface="Times New Roman"/>
                          <a:cs typeface="Calibri"/>
                        </a:rPr>
                        <a:t>Marijuana</a:t>
                      </a: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Baseline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(Fall 2009)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2010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2011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2012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w Cen MT" pitchFamily="34" charset="0"/>
                          <a:ea typeface="Times New Roman"/>
                          <a:cs typeface="Times New Roman"/>
                        </a:rPr>
                        <a:t>Spring 2013</a:t>
                      </a:r>
                      <a:endParaRPr lang="en-US" sz="18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93776">
                <a:tc v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4420" marR="6442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11.0%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14.9%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11.1%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8.8%</a:t>
                      </a:r>
                      <a:endParaRPr lang="en-US" sz="2000" b="0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8.4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w Cen MT" pitchFamily="34" charset="0"/>
                          <a:ea typeface="Times New Roman"/>
                          <a:cs typeface="Calibri"/>
                        </a:rPr>
                        <a:t>%</a:t>
                      </a:r>
                      <a:endParaRPr lang="en-US" sz="1600" b="1" dirty="0">
                        <a:latin typeface="Tw Cen MT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6" descr="SSHSPowerpoin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1524000" y="1828800"/>
            <a:ext cx="655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762000" y="457200"/>
            <a:ext cx="8242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dirty="0">
                <a:latin typeface="Perpetua" pitchFamily="18" charset="0"/>
              </a:rPr>
              <a:t>Reports of Substance Use in Grades 6-12</a:t>
            </a:r>
          </a:p>
        </p:txBody>
      </p:sp>
      <p:pic>
        <p:nvPicPr>
          <p:cNvPr id="24582" name="Picture 28" descr="drin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3" y="3048000"/>
            <a:ext cx="1709737" cy="1444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4583" name="Picture 32" descr="cigarett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3" y="1482725"/>
            <a:ext cx="1708150" cy="14128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4584" name="Picture 38" descr="Marajuana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3" y="4648200"/>
            <a:ext cx="1709737" cy="140811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24585" name="TextBox 11"/>
          <p:cNvSpPr txBox="1">
            <a:spLocks noChangeArrowheads="1"/>
          </p:cNvSpPr>
          <p:nvPr/>
        </p:nvSpPr>
        <p:spPr bwMode="auto">
          <a:xfrm>
            <a:off x="2667000" y="1828800"/>
            <a:ext cx="457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>
                <a:latin typeface="Tw Cen MT" pitchFamily="34" charset="0"/>
              </a:rPr>
              <a:t>Cigarette usage:  </a:t>
            </a:r>
          </a:p>
        </p:txBody>
      </p:sp>
      <p:sp>
        <p:nvSpPr>
          <p:cNvPr id="24586" name="TextBox 12"/>
          <p:cNvSpPr txBox="1">
            <a:spLocks noChangeArrowheads="1"/>
          </p:cNvSpPr>
          <p:nvPr/>
        </p:nvSpPr>
        <p:spPr bwMode="auto">
          <a:xfrm>
            <a:off x="2819400" y="3352800"/>
            <a:ext cx="4724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>
                <a:latin typeface="Tw Cen MT" pitchFamily="34" charset="0"/>
              </a:rPr>
              <a:t>Drinking alcohol:  </a:t>
            </a:r>
          </a:p>
        </p:txBody>
      </p:sp>
      <p:sp>
        <p:nvSpPr>
          <p:cNvPr id="24587" name="TextBox 13"/>
          <p:cNvSpPr txBox="1">
            <a:spLocks noChangeArrowheads="1"/>
          </p:cNvSpPr>
          <p:nvPr/>
        </p:nvSpPr>
        <p:spPr bwMode="auto">
          <a:xfrm>
            <a:off x="2819400" y="4876800"/>
            <a:ext cx="3581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>
                <a:latin typeface="Tw Cen MT" pitchFamily="34" charset="0"/>
              </a:rPr>
              <a:t>Marijuana use:  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6591300" y="1600200"/>
            <a:ext cx="838200" cy="10668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589" name="TextBox 17"/>
          <p:cNvSpPr txBox="1">
            <a:spLocks noChangeArrowheads="1"/>
          </p:cNvSpPr>
          <p:nvPr/>
        </p:nvSpPr>
        <p:spPr bwMode="auto">
          <a:xfrm>
            <a:off x="7696200" y="18288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w Cen MT" pitchFamily="34" charset="0"/>
              </a:rPr>
              <a:t>-45</a:t>
            </a:r>
            <a:r>
              <a:rPr lang="en-US" sz="2400" b="1" dirty="0">
                <a:solidFill>
                  <a:srgbClr val="C00000"/>
                </a:solidFill>
                <a:latin typeface="Tw Cen MT" pitchFamily="34" charset="0"/>
              </a:rPr>
              <a:t>%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6591300" y="3124200"/>
            <a:ext cx="838200" cy="10668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591" name="TextBox 19"/>
          <p:cNvSpPr txBox="1">
            <a:spLocks noChangeArrowheads="1"/>
          </p:cNvSpPr>
          <p:nvPr/>
        </p:nvSpPr>
        <p:spPr bwMode="auto">
          <a:xfrm>
            <a:off x="7696200" y="33528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w Cen MT" pitchFamily="34" charset="0"/>
              </a:rPr>
              <a:t>-23</a:t>
            </a:r>
            <a:r>
              <a:rPr lang="en-US" sz="2400" b="1" dirty="0">
                <a:solidFill>
                  <a:srgbClr val="C00000"/>
                </a:solidFill>
                <a:latin typeface="Tw Cen MT" pitchFamily="34" charset="0"/>
              </a:rPr>
              <a:t>%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6591300" y="4495800"/>
            <a:ext cx="838200" cy="10668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593" name="TextBox 21"/>
          <p:cNvSpPr txBox="1">
            <a:spLocks noChangeArrowheads="1"/>
          </p:cNvSpPr>
          <p:nvPr/>
        </p:nvSpPr>
        <p:spPr bwMode="auto">
          <a:xfrm>
            <a:off x="7696200" y="4724400"/>
            <a:ext cx="114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w Cen MT" pitchFamily="34" charset="0"/>
              </a:rPr>
              <a:t>-24</a:t>
            </a:r>
            <a:r>
              <a:rPr lang="en-US" sz="2400" b="1" dirty="0">
                <a:solidFill>
                  <a:srgbClr val="C00000"/>
                </a:solidFill>
                <a:latin typeface="Tw Cen MT" pitchFamily="34" charset="0"/>
              </a:rPr>
              <a:t>%</a:t>
            </a:r>
          </a:p>
        </p:txBody>
      </p:sp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5" descr="SSHSPowerpoint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extBox 25"/>
          <p:cNvSpPr txBox="1">
            <a:spLocks noChangeArrowheads="1"/>
          </p:cNvSpPr>
          <p:nvPr/>
        </p:nvSpPr>
        <p:spPr bwMode="auto">
          <a:xfrm>
            <a:off x="914400" y="1828800"/>
            <a:ext cx="708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</p:txBody>
      </p:sp>
      <p:sp>
        <p:nvSpPr>
          <p:cNvPr id="1029" name="TextBox 4"/>
          <p:cNvSpPr txBox="1">
            <a:spLocks noChangeArrowheads="1"/>
          </p:cNvSpPr>
          <p:nvPr/>
        </p:nvSpPr>
        <p:spPr bwMode="auto">
          <a:xfrm>
            <a:off x="749300" y="533400"/>
            <a:ext cx="8242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600" dirty="0">
                <a:latin typeface="Perpetua" pitchFamily="18" charset="0"/>
              </a:rPr>
              <a:t>In-School Mental Health Counseling</a:t>
            </a:r>
          </a:p>
        </p:txBody>
      </p:sp>
      <p:graphicFrame>
        <p:nvGraphicFramePr>
          <p:cNvPr id="1026" name="Chart 4"/>
          <p:cNvGraphicFramePr>
            <a:graphicFrameLocks/>
          </p:cNvGraphicFramePr>
          <p:nvPr/>
        </p:nvGraphicFramePr>
        <p:xfrm>
          <a:off x="1371600" y="1524000"/>
          <a:ext cx="6807200" cy="4292600"/>
        </p:xfrm>
        <a:graphic>
          <a:graphicData uri="http://schemas.openxmlformats.org/presentationml/2006/ole">
            <p:oleObj spid="_x0000_s1026" r:id="rId5" imgW="6809822" imgH="4291956" progId="Excel.Sheet.8">
              <p:embed/>
            </p:oleObj>
          </a:graphicData>
        </a:graphic>
      </p:graphicFrame>
    </p:spTree>
  </p:cSld>
  <p:clrMapOvr>
    <a:masterClrMapping/>
  </p:clrMapOvr>
  <p:transition spd="slow" advTm="7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3F3F3F"/>
      </a:dk2>
      <a:lt2>
        <a:srgbClr val="EEECE1"/>
      </a:lt2>
      <a:accent1>
        <a:srgbClr val="26262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2588</TotalTime>
  <Words>548</Words>
  <Application>Microsoft Office PowerPoint</Application>
  <PresentationFormat>On-screen Show (4:3)</PresentationFormat>
  <Paragraphs>173</Paragraphs>
  <Slides>14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Microsoft Office Excel 97-2003 Worksheet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County of Albemarle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Core Management Team Meeting – March 8, 2011</dc:title>
  <dc:creator>lwallenhorst</dc:creator>
  <cp:lastModifiedBy>lwallenhorst</cp:lastModifiedBy>
  <cp:revision>303</cp:revision>
  <dcterms:created xsi:type="dcterms:W3CDTF">2011-03-01T18:33:47Z</dcterms:created>
  <dcterms:modified xsi:type="dcterms:W3CDTF">2013-10-02T18:31:34Z</dcterms:modified>
</cp:coreProperties>
</file>