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6" r:id="rId2"/>
    <p:sldId id="277" r:id="rId3"/>
    <p:sldId id="280" r:id="rId4"/>
    <p:sldId id="279" r:id="rId5"/>
  </p:sldIdLst>
  <p:sldSz cx="9144000" cy="6858000" type="screen4x3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5050"/>
    <a:srgbClr val="666633"/>
    <a:srgbClr val="FFFFFF"/>
    <a:srgbClr val="339933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4463" y="0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87790-1D3A-470C-A814-90CE935F7DB7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343400"/>
            <a:ext cx="5583238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18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4463" y="8685213"/>
            <a:ext cx="3024187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FD431-8655-438C-AA61-DF5D4AB25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48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Revisions</a:t>
            </a:r>
            <a:r>
              <a:rPr lang="en-US" baseline="0" dirty="0" smtClean="0"/>
              <a:t> </a:t>
            </a:r>
            <a:r>
              <a:rPr lang="en-US" dirty="0" smtClean="0"/>
              <a:t>resulting</a:t>
            </a:r>
            <a:r>
              <a:rPr lang="en-US" baseline="0" dirty="0" smtClean="0"/>
              <a:t> from legislative changes made the the 2012 General Assembly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FD431-8655-438C-AA61-DF5D4AB250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1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3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6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7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26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8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0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51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37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10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620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41063A46-C75F-4384-9127-58AA0FFD0D3B}" type="datetimeFigureOut">
              <a:rPr lang="en-US" smtClean="0">
                <a:solidFill>
                  <a:srgbClr val="1F497D">
                    <a:lumMod val="90000"/>
                    <a:lumOff val="10000"/>
                  </a:srgbClr>
                </a:solidFill>
              </a:rPr>
              <a:pPr/>
              <a:t>11/8/2012</a:t>
            </a:fld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>
              <a:solidFill>
                <a:srgbClr val="1F497D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450E399-4C91-483A-B10A-16EBFADFBF74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-381000"/>
            <a:ext cx="7315200" cy="3276600"/>
          </a:xfrm>
        </p:spPr>
        <p:txBody>
          <a:bodyPr/>
          <a:lstStyle/>
          <a:p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Pathways to Your Future: Guide to High School Credit Courses 2013-2014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343400"/>
            <a:ext cx="7467600" cy="1371600"/>
          </a:xfrm>
        </p:spPr>
        <p:txBody>
          <a:bodyPr>
            <a:noAutofit/>
          </a:bodyPr>
          <a:lstStyle/>
          <a:p>
            <a:pPr algn="r"/>
            <a:r>
              <a:rPr lang="en-US" sz="3200" dirty="0" smtClean="0"/>
              <a:t>School Board Meeting</a:t>
            </a:r>
          </a:p>
          <a:p>
            <a:pPr algn="r"/>
            <a:r>
              <a:rPr lang="en-US" sz="3200" dirty="0" smtClean="0"/>
              <a:t>October 15, 2012</a:t>
            </a:r>
          </a:p>
        </p:txBody>
      </p:sp>
      <p:pic>
        <p:nvPicPr>
          <p:cNvPr id="5" name="Picture 4" descr="Internal_Print_No_Background_Full_Colo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495800"/>
            <a:ext cx="1828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8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Selection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96200" cy="4343400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dirty="0"/>
              <a:t>New courses are proposed </a:t>
            </a:r>
            <a:r>
              <a:rPr lang="en-US" dirty="0" smtClean="0"/>
              <a:t>by school staff and approved by principal for further consideration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A </a:t>
            </a:r>
            <a:r>
              <a:rPr lang="en-US" dirty="0"/>
              <a:t>committee </a:t>
            </a:r>
            <a:r>
              <a:rPr lang="en-US" dirty="0" smtClean="0"/>
              <a:t>of </a:t>
            </a:r>
            <a:r>
              <a:rPr lang="en-US" dirty="0"/>
              <a:t>school and central </a:t>
            </a:r>
            <a:r>
              <a:rPr lang="en-US" dirty="0" smtClean="0"/>
              <a:t>instructional staff collaborate </a:t>
            </a:r>
            <a:r>
              <a:rPr lang="en-US" dirty="0"/>
              <a:t>to review all </a:t>
            </a:r>
            <a:r>
              <a:rPr lang="en-US" dirty="0" smtClean="0"/>
              <a:t>new course proposals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Potential new course offerings are presented to the Board for </a:t>
            </a:r>
            <a:r>
              <a:rPr lang="en-US" dirty="0" smtClean="0"/>
              <a:t>information and review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New course </a:t>
            </a:r>
            <a:r>
              <a:rPr lang="en-US" dirty="0" smtClean="0"/>
              <a:t>offerings </a:t>
            </a:r>
            <a:r>
              <a:rPr lang="en-US" dirty="0"/>
              <a:t>are presented to the Board for </a:t>
            </a:r>
            <a:r>
              <a:rPr lang="en-US" dirty="0" smtClean="0"/>
              <a:t>approval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7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Diploma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958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 smtClean="0"/>
              <a:t>Beginning with students entering ninth grade for the first time in 2013-2014:</a:t>
            </a:r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dirty="0" smtClean="0"/>
              <a:t>A student must </a:t>
            </a:r>
            <a:r>
              <a:rPr lang="en-US" dirty="0"/>
              <a:t>earn a board-approved career and technical education credential to graduate with a Standard </a:t>
            </a:r>
            <a:r>
              <a:rPr lang="en-US" dirty="0" smtClean="0"/>
              <a:t>Diploma.</a:t>
            </a:r>
            <a:r>
              <a:rPr lang="en-US" dirty="0"/>
              <a:t> </a:t>
            </a:r>
          </a:p>
          <a:p>
            <a:pPr lvl="0"/>
            <a:r>
              <a:rPr lang="en-US" dirty="0"/>
              <a:t>A </a:t>
            </a:r>
            <a:r>
              <a:rPr lang="en-US" dirty="0" smtClean="0"/>
              <a:t>student must </a:t>
            </a:r>
            <a:r>
              <a:rPr lang="en-US" dirty="0"/>
              <a:t>successfully complete one virtual course, which may be non-credit bearing, to graduate with either a Standard or Advanced Studies </a:t>
            </a:r>
            <a:r>
              <a:rPr lang="en-US" dirty="0" smtClean="0"/>
              <a:t>diploma.</a:t>
            </a:r>
            <a:endParaRPr lang="en-US" dirty="0"/>
          </a:p>
          <a:p>
            <a:pPr lvl="0"/>
            <a:r>
              <a:rPr lang="en-US" dirty="0"/>
              <a:t>The Modified Standard Diploma is folded into the Standard </a:t>
            </a:r>
            <a:r>
              <a:rPr lang="en-US" dirty="0" smtClean="0"/>
              <a:t>Diploma; the </a:t>
            </a:r>
            <a:r>
              <a:rPr lang="en-US" dirty="0"/>
              <a:t>Standard Technical and Advanced Technical Diploma are eliminated.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5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HB 1184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i="1" dirty="0" smtClean="0"/>
              <a:t>Each institution within the VCCS shall develop </a:t>
            </a:r>
            <a:r>
              <a:rPr lang="en-US" i="1" dirty="0"/>
              <a:t>agreements for postsecondary degree attainment with the public high schools in the school divisions that they serve</a:t>
            </a:r>
            <a:r>
              <a:rPr lang="en-US" b="1" i="1" dirty="0"/>
              <a:t>, specifying the options for students to complete an associate's degree or a one-year Uniform Certificate of General Studies concurrent with a high school </a:t>
            </a:r>
            <a:r>
              <a:rPr lang="en-US" b="1" i="1" dirty="0" smtClean="0"/>
              <a:t>diploma</a:t>
            </a:r>
            <a:r>
              <a:rPr lang="en-US" i="1" dirty="0" smtClean="0"/>
              <a:t>.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Includes Dual Enrollment and Advanced Placement courses with </a:t>
            </a:r>
            <a:r>
              <a:rPr lang="en-US" dirty="0"/>
              <a:t>exam scores of 3 or </a:t>
            </a:r>
            <a:r>
              <a:rPr lang="en-US" dirty="0" smtClean="0"/>
              <a:t>higher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ubmitted </a:t>
            </a:r>
            <a:r>
              <a:rPr lang="en-US" dirty="0"/>
              <a:t>to VCCS and VDOE by April 15, 2013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674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Impact"/>
        <a:ea typeface=""/>
        <a:cs typeface=""/>
      </a:majorFont>
      <a:minorFont>
        <a:latin typeface="Franklin Gothic Book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196</Words>
  <Application>Microsoft Office PowerPoint</Application>
  <PresentationFormat>On-screen Show (4:3)</PresentationFormat>
  <Paragraphs>21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NewsPrint</vt:lpstr>
      <vt:lpstr>Pathways to Your Future: Guide to High School Credit Courses 2013-2014</vt:lpstr>
      <vt:lpstr>Course Selection Process</vt:lpstr>
      <vt:lpstr>Diploma Changes</vt:lpstr>
      <vt:lpstr>HB 1184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Office of Technology</cp:lastModifiedBy>
  <cp:revision>157</cp:revision>
  <cp:lastPrinted>2012-10-15T17:54:44Z</cp:lastPrinted>
  <dcterms:created xsi:type="dcterms:W3CDTF">2012-10-02T11:55:49Z</dcterms:created>
  <dcterms:modified xsi:type="dcterms:W3CDTF">2012-11-08T18:03:04Z</dcterms:modified>
</cp:coreProperties>
</file>