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notesMasterIdLst>
    <p:notesMasterId r:id="rId19"/>
  </p:notesMasterIdLst>
  <p:sldIdLst>
    <p:sldId id="258" r:id="rId4"/>
    <p:sldId id="256" r:id="rId5"/>
    <p:sldId id="272" r:id="rId6"/>
    <p:sldId id="273" r:id="rId7"/>
    <p:sldId id="257" r:id="rId8"/>
    <p:sldId id="259" r:id="rId9"/>
    <p:sldId id="268" r:id="rId10"/>
    <p:sldId id="269" r:id="rId11"/>
    <p:sldId id="276" r:id="rId12"/>
    <p:sldId id="275" r:id="rId13"/>
    <p:sldId id="260" r:id="rId14"/>
    <p:sldId id="277" r:id="rId15"/>
    <p:sldId id="278" r:id="rId16"/>
    <p:sldId id="279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67" autoAdjust="0"/>
  </p:normalViewPr>
  <p:slideViewPr>
    <p:cSldViewPr showGuides="1">
      <p:cViewPr>
        <p:scale>
          <a:sx n="60" d="100"/>
          <a:sy n="60" d="100"/>
        </p:scale>
        <p:origin x="-1428" y="-384"/>
      </p:cViewPr>
      <p:guideLst>
        <p:guide orient="horz" pos="2160"/>
        <p:guide pos="2880"/>
        <p:guide pos="144"/>
        <p:guide pos="56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2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of Devices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2008</c:v>
                </c:pt>
                <c:pt idx="1">
                  <c:v>Current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7054</c:v>
                </c:pt>
                <c:pt idx="1">
                  <c:v>14913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14336"/>
        <c:axId val="19628416"/>
      </c:barChart>
      <c:catAx>
        <c:axId val="19614336"/>
        <c:scaling>
          <c:orientation val="minMax"/>
        </c:scaling>
        <c:delete val="0"/>
        <c:axPos val="l"/>
        <c:majorTickMark val="out"/>
        <c:minorTickMark val="none"/>
        <c:tickLblPos val="nextTo"/>
        <c:crossAx val="19628416"/>
        <c:crosses val="autoZero"/>
        <c:auto val="1"/>
        <c:lblAlgn val="ctr"/>
        <c:lblOffset val="100"/>
        <c:noMultiLvlLbl val="0"/>
      </c:catAx>
      <c:valAx>
        <c:axId val="19628416"/>
        <c:scaling>
          <c:orientation val="minMax"/>
        </c:scaling>
        <c:delete val="0"/>
        <c:axPos val="b"/>
        <c:majorGridlines/>
        <c:numFmt formatCode="#,##0" sourceLinked="1"/>
        <c:majorTickMark val="out"/>
        <c:minorTickMark val="none"/>
        <c:tickLblPos val="nextTo"/>
        <c:crossAx val="196143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Closed Calls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mmm\-yy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603</c:v>
                </c:pt>
                <c:pt idx="1">
                  <c:v>540</c:v>
                </c:pt>
                <c:pt idx="2">
                  <c:v>856</c:v>
                </c:pt>
                <c:pt idx="3">
                  <c:v>551</c:v>
                </c:pt>
                <c:pt idx="4">
                  <c:v>459</c:v>
                </c:pt>
                <c:pt idx="5">
                  <c:v>379</c:v>
                </c:pt>
                <c:pt idx="6">
                  <c:v>194</c:v>
                </c:pt>
                <c:pt idx="7">
                  <c:v>890</c:v>
                </c:pt>
                <c:pt idx="8">
                  <c:v>1101</c:v>
                </c:pt>
                <c:pt idx="9">
                  <c:v>1324</c:v>
                </c:pt>
                <c:pt idx="10">
                  <c:v>1206</c:v>
                </c:pt>
                <c:pt idx="11">
                  <c:v>862</c:v>
                </c:pt>
                <c:pt idx="12">
                  <c:v>1161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Opened Calls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mmm\-yy</c:formatCode>
                <c:ptCount val="13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1186</c:v>
                </c:pt>
                <c:pt idx="1">
                  <c:v>719</c:v>
                </c:pt>
                <c:pt idx="2">
                  <c:v>1218</c:v>
                </c:pt>
                <c:pt idx="3">
                  <c:v>812</c:v>
                </c:pt>
                <c:pt idx="4">
                  <c:v>744</c:v>
                </c:pt>
                <c:pt idx="5">
                  <c:v>520</c:v>
                </c:pt>
                <c:pt idx="6">
                  <c:v>257</c:v>
                </c:pt>
                <c:pt idx="7">
                  <c:v>1857</c:v>
                </c:pt>
                <c:pt idx="8">
                  <c:v>1741</c:v>
                </c:pt>
                <c:pt idx="9">
                  <c:v>1366</c:v>
                </c:pt>
                <c:pt idx="10">
                  <c:v>1226</c:v>
                </c:pt>
                <c:pt idx="11">
                  <c:v>749</c:v>
                </c:pt>
                <c:pt idx="12">
                  <c:v>1250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8"/>
        <c:overlap val="-100"/>
        <c:axId val="24904832"/>
        <c:axId val="27725824"/>
      </c:barChart>
      <c:dateAx>
        <c:axId val="24904832"/>
        <c:scaling>
          <c:orientation val="minMax"/>
        </c:scaling>
        <c:delete val="0"/>
        <c:axPos val="l"/>
        <c:numFmt formatCode="mmm\-yy" sourceLinked="1"/>
        <c:majorTickMark val="out"/>
        <c:minorTickMark val="none"/>
        <c:tickLblPos val="nextTo"/>
        <c:crossAx val="27725824"/>
        <c:crosses val="autoZero"/>
        <c:auto val="1"/>
        <c:lblOffset val="100"/>
        <c:baseTimeUnit val="months"/>
      </c:dateAx>
      <c:valAx>
        <c:axId val="2772582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4904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9B40D-3F75-48A3-9A63-9DE0C5EBA3D8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B2B54-D885-46F9-9356-99B8CA77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13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4140D-ACDF-46F6-9755-14FAB5909548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 lIns="91414" tIns="45708" rIns="91414" bIns="45708"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List</a:t>
            </a:r>
            <a:r>
              <a:rPr lang="en-US" baseline="0" dirty="0" smtClean="0"/>
              <a:t> of Hardware that School Technology Supports as of Fiscal Year 2008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B2B54-D885-46F9-9356-99B8CA77F2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62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List</a:t>
            </a:r>
            <a:r>
              <a:rPr lang="en-US" baseline="0" dirty="0" smtClean="0"/>
              <a:t> of Hardware that School Technology Supports as of Fiscal Year 2010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B2B54-D885-46F9-9356-99B8CA77F2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62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numerous amount of assessments are being implemented throughout the school division.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B2B54-D885-46F9-9356-99B8CA77F2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0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0F22C-9265-4909-B8A5-B8A7E518DC6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355075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47E84-F4D5-4EBF-91E8-AB59549FC5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139655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F18B9-42BC-4279-B3FC-03C056ADE7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65697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0E561-27A9-495E-8759-79A72B3C051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2817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8581A-5BE6-4F9B-BF31-EFAC2C1480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4635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0EB93-4C6A-4C89-90B1-BC724181EE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31036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5FA72-E099-4F8D-A05E-892E8BFFCA5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65489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93DAA-FD0C-4258-B65D-B2286DDCE5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10054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2C7DB-2D67-4208-AAD7-25A7693A8FA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78530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321710-A797-4173-BFD1-BEF7D480950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978317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C20DA-350A-4DE1-B061-FFD5482B56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8161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5E6ED7D-D980-4278-A98A-2A8F23650B4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04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BFYancey%20Elementary.xl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6"/>
          <p:cNvGrpSpPr>
            <a:grpSpLocks/>
          </p:cNvGrpSpPr>
          <p:nvPr/>
        </p:nvGrpSpPr>
        <p:grpSpPr bwMode="auto">
          <a:xfrm>
            <a:off x="0" y="-228600"/>
            <a:ext cx="9144000" cy="6934200"/>
            <a:chOff x="0" y="-76200"/>
            <a:chExt cx="9144000" cy="6934200"/>
          </a:xfrm>
        </p:grpSpPr>
        <p:pic>
          <p:nvPicPr>
            <p:cNvPr id="5123" name="Picture 18" descr="Appl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76200"/>
              <a:ext cx="9144000" cy="6094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24" name="Group 25"/>
            <p:cNvGrpSpPr>
              <a:grpSpLocks/>
            </p:cNvGrpSpPr>
            <p:nvPr/>
          </p:nvGrpSpPr>
          <p:grpSpPr bwMode="auto">
            <a:xfrm>
              <a:off x="0" y="4038600"/>
              <a:ext cx="9144000" cy="1226858"/>
              <a:chOff x="0" y="4038600"/>
              <a:chExt cx="9144000" cy="1226858"/>
            </a:xfrm>
          </p:grpSpPr>
          <p:pic>
            <p:nvPicPr>
              <p:cNvPr id="5125" name="Picture 1" descr="Economic Vitality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0" y="4038600"/>
                <a:ext cx="1828800" cy="12178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6" name="Picture 2" descr="Students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8800" y="4038600"/>
                <a:ext cx="1828800" cy="12197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7" name="Picture 3" descr="Personnel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039554"/>
                <a:ext cx="1828800" cy="12187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8" name="Picture 4" descr="Fiscal Responsibility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15200" y="4038600"/>
                <a:ext cx="1828800" cy="12268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9" name="Picture 5" descr="College Workforce Readiness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7600" y="4038600"/>
                <a:ext cx="1828800" cy="12197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0" y="5257800"/>
              <a:ext cx="9144000" cy="1600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0"/>
              <a:ext cx="9144000" cy="685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32" name="TextBox 11"/>
            <p:cNvSpPr txBox="1">
              <a:spLocks noChangeArrowheads="1"/>
            </p:cNvSpPr>
            <p:nvPr/>
          </p:nvSpPr>
          <p:spPr bwMode="auto">
            <a:xfrm>
              <a:off x="228600" y="47625"/>
              <a:ext cx="8686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200">
                  <a:solidFill>
                    <a:srgbClr val="FFFFFF"/>
                  </a:solidFill>
                  <a:latin typeface="Agency FB" pitchFamily="34" charset="0"/>
                </a:rPr>
                <a:t>It matters what we measure.</a:t>
              </a:r>
            </a:p>
          </p:txBody>
        </p:sp>
        <p:pic>
          <p:nvPicPr>
            <p:cNvPr id="5133" name="Picture 12" descr="ACPSlogo_color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628" y="5486400"/>
              <a:ext cx="2057400" cy="1136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0" y="3352800"/>
              <a:ext cx="9144000" cy="685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35" name="TextBox 15"/>
            <p:cNvSpPr txBox="1">
              <a:spLocks noChangeArrowheads="1"/>
            </p:cNvSpPr>
            <p:nvPr/>
          </p:nvSpPr>
          <p:spPr bwMode="auto">
            <a:xfrm>
              <a:off x="228600" y="3400425"/>
              <a:ext cx="8686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200">
                  <a:solidFill>
                    <a:srgbClr val="FFFFFF"/>
                  </a:solidFill>
                  <a:latin typeface="Agency FB" pitchFamily="34" charset="0"/>
                </a:rPr>
                <a:t>We measure what matters.</a:t>
              </a:r>
            </a:p>
          </p:txBody>
        </p:sp>
        <p:sp>
          <p:nvSpPr>
            <p:cNvPr id="5136" name="TextBox 17"/>
            <p:cNvSpPr txBox="1">
              <a:spLocks noChangeArrowheads="1"/>
            </p:cNvSpPr>
            <p:nvPr/>
          </p:nvSpPr>
          <p:spPr bwMode="auto">
            <a:xfrm>
              <a:off x="228600" y="5638800"/>
              <a:ext cx="868680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 smtClean="0">
                  <a:solidFill>
                    <a:srgbClr val="000000"/>
                  </a:solidFill>
                  <a:latin typeface="Agency FB" pitchFamily="34" charset="0"/>
                </a:rPr>
                <a:t>DART Technical Services</a:t>
              </a:r>
              <a:endParaRPr lang="en-US" sz="2400" dirty="0">
                <a:solidFill>
                  <a:srgbClr val="000000"/>
                </a:solidFill>
                <a:latin typeface="Agency FB" pitchFamily="34" charset="0"/>
              </a:endParaRP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 smtClean="0">
                  <a:solidFill>
                    <a:srgbClr val="000000"/>
                  </a:solidFill>
                  <a:latin typeface="Agency FB" pitchFamily="34" charset="0"/>
                </a:rPr>
                <a:t>January 27, 2011</a:t>
              </a:r>
              <a:endParaRPr lang="en-US" sz="2400" dirty="0">
                <a:solidFill>
                  <a:srgbClr val="000000"/>
                </a:solidFill>
                <a:latin typeface="Agency FB" pitchFamily="34" charset="0"/>
              </a:endParaRPr>
            </a:p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gency FB" pitchFamily="34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0" y="5257800"/>
              <a:ext cx="914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74859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Open and Closed Calls for 2010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1902472"/>
              </p:ext>
            </p:extLst>
          </p:nvPr>
        </p:nvGraphicFramePr>
        <p:xfrm>
          <a:off x="228600" y="1524000"/>
          <a:ext cx="8763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1522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Assessments Supported by Technology Fiscal Year 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SOLs</a:t>
            </a:r>
          </a:p>
          <a:p>
            <a:r>
              <a:rPr lang="en-US" dirty="0" err="1" smtClean="0"/>
              <a:t>Schoolnet</a:t>
            </a:r>
            <a:endParaRPr lang="en-US" dirty="0" smtClean="0"/>
          </a:p>
          <a:p>
            <a:r>
              <a:rPr lang="en-US" dirty="0" smtClean="0"/>
              <a:t>MAP</a:t>
            </a:r>
          </a:p>
          <a:p>
            <a:r>
              <a:rPr lang="en-US" dirty="0" smtClean="0"/>
              <a:t>STAMP</a:t>
            </a:r>
          </a:p>
          <a:p>
            <a:r>
              <a:rPr lang="en-US" dirty="0" smtClean="0"/>
              <a:t>ACT</a:t>
            </a:r>
          </a:p>
          <a:p>
            <a:r>
              <a:rPr lang="en-US" dirty="0" smtClean="0"/>
              <a:t>NOCTI</a:t>
            </a:r>
          </a:p>
          <a:p>
            <a:r>
              <a:rPr lang="en-US" dirty="0" smtClean="0"/>
              <a:t>GED</a:t>
            </a:r>
          </a:p>
          <a:p>
            <a:r>
              <a:rPr lang="en-US" dirty="0" smtClean="0"/>
              <a:t>APEX</a:t>
            </a:r>
          </a:p>
          <a:p>
            <a:r>
              <a:rPr lang="en-US" dirty="0" err="1" smtClean="0"/>
              <a:t>HealthStar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22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</p:spPr>
        <p:txBody>
          <a:bodyPr/>
          <a:lstStyle/>
          <a:p>
            <a:r>
              <a:rPr lang="en-US" dirty="0" smtClean="0"/>
              <a:t>Support Protocol – Priority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48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Priority 1</a:t>
            </a:r>
          </a:p>
          <a:p>
            <a:pPr marL="0" indent="0">
              <a:buNone/>
            </a:pPr>
            <a:r>
              <a:rPr lang="en-US" sz="2000" dirty="0"/>
              <a:t>Initial Contact by Technician: Within 30 minutes</a:t>
            </a:r>
          </a:p>
          <a:p>
            <a:pPr marL="0" indent="0">
              <a:buNone/>
            </a:pPr>
            <a:r>
              <a:rPr lang="en-US" sz="2000" dirty="0"/>
              <a:t>Target Resolution: Within 4 hours</a:t>
            </a:r>
          </a:p>
          <a:p>
            <a:pPr marL="0" indent="0">
              <a:buNone/>
            </a:pPr>
            <a:r>
              <a:rPr lang="en-US" sz="2000" dirty="0"/>
              <a:t>Example criteria:</a:t>
            </a:r>
          </a:p>
          <a:p>
            <a:r>
              <a:rPr lang="en-US" sz="2000" dirty="0" smtClean="0"/>
              <a:t>A </a:t>
            </a:r>
            <a:r>
              <a:rPr lang="en-US" sz="2000" dirty="0"/>
              <a:t>server is not functioning</a:t>
            </a:r>
          </a:p>
          <a:p>
            <a:r>
              <a:rPr lang="en-US" sz="2000" dirty="0" smtClean="0"/>
              <a:t>A </a:t>
            </a:r>
            <a:r>
              <a:rPr lang="en-US" sz="2000" dirty="0"/>
              <a:t>network device is not functioning (2 or more workstations with the same network connectivity problem)</a:t>
            </a:r>
          </a:p>
          <a:p>
            <a:r>
              <a:rPr lang="en-US" sz="2000" dirty="0" smtClean="0"/>
              <a:t>An </a:t>
            </a:r>
            <a:r>
              <a:rPr lang="en-US" sz="2000" dirty="0"/>
              <a:t>administrative workstation is not functioning and no alternative is available</a:t>
            </a:r>
          </a:p>
          <a:p>
            <a:r>
              <a:rPr lang="en-US" sz="2000" dirty="0" smtClean="0"/>
              <a:t>AV </a:t>
            </a:r>
            <a:r>
              <a:rPr lang="en-US" sz="2000" dirty="0"/>
              <a:t>equipment for a large group setting is not functioning and no alternative is available</a:t>
            </a:r>
          </a:p>
          <a:p>
            <a:r>
              <a:rPr lang="en-US" sz="2000" dirty="0" smtClean="0"/>
              <a:t>A </a:t>
            </a:r>
            <a:r>
              <a:rPr lang="en-US" sz="2000" dirty="0"/>
              <a:t>backup failure</a:t>
            </a:r>
          </a:p>
          <a:p>
            <a:pPr marL="0" indent="0">
              <a:buNone/>
            </a:pPr>
            <a:r>
              <a:rPr lang="en-US" sz="2000" dirty="0"/>
              <a:t>Support Procedure: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Technology Troubleshooter notifies the Help Desk. If no resolution: Help Desk contacts the technician </a:t>
            </a:r>
            <a:r>
              <a:rPr lang="en-US" sz="2000" dirty="0" smtClean="0"/>
              <a:t>and manager</a:t>
            </a:r>
            <a:r>
              <a:rPr lang="en-US" sz="2000" dirty="0"/>
              <a:t>.</a:t>
            </a:r>
          </a:p>
          <a:p>
            <a:r>
              <a:rPr lang="en-US" sz="2000" dirty="0" smtClean="0"/>
              <a:t>Technician contacts </a:t>
            </a:r>
            <a:r>
              <a:rPr lang="en-US" sz="2000" dirty="0"/>
              <a:t>the Technology Troubleshooter within 30 minutes. If no resolution: Technician is </a:t>
            </a:r>
            <a:r>
              <a:rPr lang="en-US" sz="2000" dirty="0" smtClean="0"/>
              <a:t>onsite within </a:t>
            </a:r>
            <a:r>
              <a:rPr lang="en-US" sz="2000" dirty="0"/>
              <a:t>1 hour.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41308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Protocol - Priority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8000" b="1" dirty="0" smtClean="0"/>
              <a:t>Priority 2</a:t>
            </a:r>
          </a:p>
          <a:p>
            <a:pPr marL="0" indent="0">
              <a:buNone/>
            </a:pPr>
            <a:r>
              <a:rPr lang="en-US" sz="8000" dirty="0" smtClean="0"/>
              <a:t>Initial Contact by Technician: Within 1 day (8 business hours)</a:t>
            </a:r>
          </a:p>
          <a:p>
            <a:pPr marL="0" indent="0">
              <a:buNone/>
            </a:pPr>
            <a:r>
              <a:rPr lang="en-US" sz="8000" dirty="0" smtClean="0"/>
              <a:t>Target Resolution: Within 2 days (16 business hours)</a:t>
            </a:r>
          </a:p>
          <a:p>
            <a:pPr marL="0" indent="0">
              <a:buNone/>
            </a:pPr>
            <a:r>
              <a:rPr lang="en-US" sz="8000" dirty="0" smtClean="0"/>
              <a:t>Example criteria:</a:t>
            </a:r>
          </a:p>
          <a:p>
            <a:r>
              <a:rPr lang="en-US" sz="8000" dirty="0" smtClean="0"/>
              <a:t> 2 or more workstations experiencing the same time-sensitive application problem but an alternative is available</a:t>
            </a:r>
          </a:p>
          <a:p>
            <a:r>
              <a:rPr lang="en-US" sz="8000" dirty="0" smtClean="0"/>
              <a:t>A “critical” lab computer is not functioning, but an alternative is available</a:t>
            </a:r>
          </a:p>
          <a:p>
            <a:r>
              <a:rPr lang="en-US" sz="8000" dirty="0" smtClean="0"/>
              <a:t>“Critical” AV equipment is not functioning, but an alternative is available</a:t>
            </a:r>
          </a:p>
          <a:p>
            <a:r>
              <a:rPr lang="en-US" sz="8000" dirty="0" smtClean="0"/>
              <a:t>An administrative computer is not functioning, but an alternative is available</a:t>
            </a:r>
          </a:p>
          <a:p>
            <a:r>
              <a:rPr lang="en-US" sz="8000" dirty="0" smtClean="0"/>
              <a:t>A network printer is not functioning, but an alternative is available</a:t>
            </a:r>
          </a:p>
          <a:p>
            <a:r>
              <a:rPr lang="en-US" sz="8000" dirty="0" smtClean="0"/>
              <a:t>Single workstation with a hardware or software problem (hot swap with final resolution within 2 weeks)</a:t>
            </a:r>
          </a:p>
          <a:p>
            <a:pPr marL="0" indent="0">
              <a:buNone/>
            </a:pPr>
            <a:r>
              <a:rPr lang="en-US" sz="8000" dirty="0" smtClean="0"/>
              <a:t>Support Procedure:</a:t>
            </a:r>
          </a:p>
          <a:p>
            <a:r>
              <a:rPr lang="en-US" sz="8000" dirty="0" smtClean="0"/>
              <a:t>Technology Troubleshooter notifies the Help Desk. If no resolution: Help Desk contacts the technician.</a:t>
            </a:r>
          </a:p>
          <a:p>
            <a:r>
              <a:rPr lang="en-US" sz="8000" dirty="0" smtClean="0"/>
              <a:t>Technician contacts the Technology Troubleshooter within 8 business hours.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537980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Protocol – Priority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Priority </a:t>
            </a:r>
            <a:r>
              <a:rPr lang="en-US" b="1" dirty="0"/>
              <a:t>3</a:t>
            </a:r>
          </a:p>
          <a:p>
            <a:pPr marL="0" indent="0">
              <a:buNone/>
            </a:pPr>
            <a:r>
              <a:rPr lang="en-US" dirty="0"/>
              <a:t>Target Resolution: Within 2 weeks</a:t>
            </a:r>
          </a:p>
          <a:p>
            <a:pPr marL="0" indent="0">
              <a:buNone/>
            </a:pPr>
            <a:r>
              <a:rPr lang="en-US" dirty="0"/>
              <a:t>Example criteria:</a:t>
            </a:r>
          </a:p>
          <a:p>
            <a:r>
              <a:rPr lang="en-US" dirty="0" smtClean="0"/>
              <a:t>Non-urgent </a:t>
            </a:r>
            <a:r>
              <a:rPr lang="en-US" dirty="0"/>
              <a:t>equipment repairs</a:t>
            </a:r>
          </a:p>
          <a:p>
            <a:r>
              <a:rPr lang="en-US" dirty="0" smtClean="0"/>
              <a:t>AV </a:t>
            </a:r>
            <a:r>
              <a:rPr lang="en-US" dirty="0"/>
              <a:t>equipment is not functioning</a:t>
            </a:r>
          </a:p>
          <a:p>
            <a:r>
              <a:rPr lang="en-US" dirty="0" smtClean="0"/>
              <a:t>Basic </a:t>
            </a:r>
            <a:r>
              <a:rPr lang="en-US" dirty="0"/>
              <a:t>training requests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17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– Priority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Priority </a:t>
            </a:r>
            <a:r>
              <a:rPr lang="en-US" b="1" dirty="0"/>
              <a:t>4 (Projects)</a:t>
            </a:r>
          </a:p>
          <a:p>
            <a:pPr marL="0" indent="0">
              <a:buNone/>
            </a:pPr>
            <a:r>
              <a:rPr lang="en-US" dirty="0"/>
              <a:t>Target Completion: </a:t>
            </a:r>
            <a:r>
              <a:rPr lang="en-US" dirty="0" smtClean="0"/>
              <a:t> Determined </a:t>
            </a:r>
            <a:r>
              <a:rPr lang="en-US" dirty="0"/>
              <a:t>through collaboration by support team, management team, Technology</a:t>
            </a:r>
          </a:p>
          <a:p>
            <a:r>
              <a:rPr lang="en-US" dirty="0"/>
              <a:t>Troubleshooter, Technology Lead Teacher or school designee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 smtClean="0"/>
              <a:t>New </a:t>
            </a:r>
            <a:r>
              <a:rPr lang="en-US" dirty="0"/>
              <a:t>hardware installations or upgrades</a:t>
            </a:r>
          </a:p>
          <a:p>
            <a:r>
              <a:rPr lang="en-US" dirty="0" smtClean="0"/>
              <a:t>New </a:t>
            </a:r>
            <a:r>
              <a:rPr lang="en-US" dirty="0"/>
              <a:t>software installations or upgrades</a:t>
            </a:r>
          </a:p>
          <a:p>
            <a:r>
              <a:rPr lang="en-US" dirty="0" smtClean="0"/>
              <a:t>Other </a:t>
            </a:r>
            <a:r>
              <a:rPr lang="en-US" dirty="0"/>
              <a:t>projects assigned by the management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787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DART Technical Services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Operations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DART Field Technicians </a:t>
            </a:r>
            <a:br>
              <a:rPr lang="en-US" dirty="0" smtClean="0"/>
            </a:br>
            <a:r>
              <a:rPr lang="en-US" dirty="0" smtClean="0"/>
              <a:t>(Current)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13100"/>
              </p:ext>
            </p:extLst>
          </p:nvPr>
        </p:nvGraphicFramePr>
        <p:xfrm>
          <a:off x="381000" y="2057400"/>
          <a:ext cx="8458199" cy="3994023"/>
        </p:xfrm>
        <a:graphic>
          <a:graphicData uri="http://schemas.openxmlformats.org/drawingml/2006/table">
            <a:tbl>
              <a:tblPr firstRow="1" firstCol="1" bandRow="1"/>
              <a:tblGrid>
                <a:gridCol w="2285999"/>
                <a:gridCol w="2057400"/>
                <a:gridCol w="1960088"/>
                <a:gridCol w="2154712"/>
              </a:tblGrid>
              <a:tr h="40894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Blue Team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Green Team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066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727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r>
                        <a:rPr lang="en-US" sz="10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0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Network Administrator</a:t>
                      </a:r>
                      <a:endParaRPr lang="en-US" sz="11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000" baseline="0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0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ARC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CATEC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Baker-Butler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Crozet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Burley/Charter School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Monticello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Broadus Wood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Henley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County Office Building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Stone-Robinson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Hollymead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Meriwether Lewis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Murray High/Enterprise Center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Stony Point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Murray Elementary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Sutherland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0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0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0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r>
                        <a:rPr lang="en-US" sz="10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Albemarle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Cale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Agnor-Hurt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Brownsville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Building Services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Red Hill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Greer/Food Services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Western Albemarle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Transportation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Scottsville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Ivy Creek/PREP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Walton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Jouett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Yancey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Woodbrook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Audio Visual Administrator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137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DART Field Technicians </a:t>
            </a:r>
            <a:br>
              <a:rPr lang="en-US" dirty="0" smtClean="0"/>
            </a:br>
            <a:r>
              <a:rPr lang="en-US" dirty="0" smtClean="0"/>
              <a:t>(July 1, 2011)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825963"/>
              </p:ext>
            </p:extLst>
          </p:nvPr>
        </p:nvGraphicFramePr>
        <p:xfrm>
          <a:off x="381000" y="2057400"/>
          <a:ext cx="8458199" cy="3994023"/>
        </p:xfrm>
        <a:graphic>
          <a:graphicData uri="http://schemas.openxmlformats.org/drawingml/2006/table">
            <a:tbl>
              <a:tblPr firstRow="1" firstCol="1" bandRow="1"/>
              <a:tblGrid>
                <a:gridCol w="2285999"/>
                <a:gridCol w="2057400"/>
                <a:gridCol w="1960088"/>
                <a:gridCol w="2154712"/>
              </a:tblGrid>
              <a:tr h="40894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Blue Team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Green Team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066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 Black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727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Network Administrator</a:t>
                      </a:r>
                      <a:endParaRPr lang="en-US" sz="11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Services Manager</a:t>
                      </a:r>
                      <a:endParaRPr lang="en-US" sz="1000" baseline="0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0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ARC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CATEC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Baker-Butler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Crozet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Burley/Charter School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Monticello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Broadus Wood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Henley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County Office Building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Stone-Robinson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Hollymead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Meriwether Lewis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Murray High/Enterprise Center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Stony Point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Murray Elementary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Sutherland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endParaRPr lang="en-US" sz="1000" b="1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Network Administrator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Technical Support Specialist</a:t>
                      </a:r>
                      <a:r>
                        <a:rPr lang="en-US" sz="10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Albemarle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Cale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Agnor-Hurt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Brownsville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Building Services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Red Hill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Greer/Food Services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Western Albemarle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Transportation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Scottsville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Ivy Creek/PREP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Walton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Jouett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Yancey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Woodbrook</a:t>
                      </a: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447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Audio Visual Administrator</a:t>
                      </a: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aseline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aseline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016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ACPS Technology Hardware Fiscal Year 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03874"/>
            <a:ext cx="8686800" cy="5149326"/>
          </a:xfrm>
        </p:spPr>
        <p:txBody>
          <a:bodyPr numCol="2">
            <a:normAutofit lnSpcReduction="10000"/>
          </a:bodyPr>
          <a:lstStyle/>
          <a:p>
            <a:r>
              <a:rPr lang="en-US" sz="1800" b="1" dirty="0"/>
              <a:t>MacBook Pro</a:t>
            </a:r>
          </a:p>
          <a:p>
            <a:r>
              <a:rPr lang="en-US" sz="1800" b="1" dirty="0"/>
              <a:t>MacBook </a:t>
            </a:r>
          </a:p>
          <a:p>
            <a:r>
              <a:rPr lang="en-US" sz="1800" b="1" dirty="0"/>
              <a:t>Mac Mini</a:t>
            </a:r>
          </a:p>
          <a:p>
            <a:r>
              <a:rPr lang="en-US" sz="1800" b="1" dirty="0"/>
              <a:t>iMac</a:t>
            </a:r>
          </a:p>
          <a:p>
            <a:r>
              <a:rPr lang="en-US" sz="1800" b="1" dirty="0"/>
              <a:t>iPod</a:t>
            </a:r>
          </a:p>
          <a:p>
            <a:r>
              <a:rPr lang="en-US" sz="1800" b="1" dirty="0" smtClean="0"/>
              <a:t>Dell </a:t>
            </a:r>
            <a:r>
              <a:rPr lang="en-US" sz="1800" b="1" dirty="0"/>
              <a:t>Laptops</a:t>
            </a:r>
          </a:p>
          <a:p>
            <a:r>
              <a:rPr lang="en-US" sz="1800" b="1" dirty="0"/>
              <a:t>Dell Desktops</a:t>
            </a:r>
          </a:p>
          <a:p>
            <a:r>
              <a:rPr lang="en-US" sz="1800" b="1" dirty="0" err="1"/>
              <a:t>ActivBoard</a:t>
            </a:r>
            <a:endParaRPr lang="en-US" sz="1800" b="1" dirty="0"/>
          </a:p>
          <a:p>
            <a:r>
              <a:rPr lang="en-US" sz="1800" b="1" dirty="0" err="1"/>
              <a:t>SmartBoard</a:t>
            </a:r>
            <a:endParaRPr lang="en-US" sz="1800" b="1" dirty="0"/>
          </a:p>
          <a:p>
            <a:r>
              <a:rPr lang="en-US" sz="1800" b="1" dirty="0" err="1"/>
              <a:t>Mimio</a:t>
            </a:r>
            <a:endParaRPr lang="en-US" sz="1800" b="1" dirty="0"/>
          </a:p>
          <a:p>
            <a:r>
              <a:rPr lang="en-US" sz="1800" b="1" dirty="0" smtClean="0"/>
              <a:t>Classroom </a:t>
            </a:r>
            <a:r>
              <a:rPr lang="en-US" sz="1800" b="1" dirty="0"/>
              <a:t>Response Systems</a:t>
            </a:r>
          </a:p>
          <a:p>
            <a:r>
              <a:rPr lang="en-US" sz="1800" b="1" dirty="0" smtClean="0"/>
              <a:t>Network </a:t>
            </a:r>
            <a:r>
              <a:rPr lang="en-US" sz="1800" b="1" dirty="0"/>
              <a:t>Printers</a:t>
            </a:r>
          </a:p>
          <a:p>
            <a:r>
              <a:rPr lang="en-US" sz="1800" b="1" dirty="0"/>
              <a:t>Print Servers</a:t>
            </a:r>
          </a:p>
          <a:p>
            <a:r>
              <a:rPr lang="en-US" sz="1800" b="1" dirty="0" err="1"/>
              <a:t>Elmos</a:t>
            </a:r>
            <a:endParaRPr lang="en-US" sz="1800" b="1" dirty="0"/>
          </a:p>
          <a:p>
            <a:r>
              <a:rPr lang="en-US" sz="1800" b="1" dirty="0" smtClean="0"/>
              <a:t>Palms</a:t>
            </a:r>
          </a:p>
          <a:p>
            <a:r>
              <a:rPr lang="en-US" sz="1800" b="1" dirty="0" smtClean="0"/>
              <a:t>HD TV</a:t>
            </a:r>
          </a:p>
          <a:p>
            <a:r>
              <a:rPr lang="en-US" sz="1800" b="1" dirty="0" smtClean="0"/>
              <a:t>Cisco VOIP Phones </a:t>
            </a:r>
          </a:p>
          <a:p>
            <a:r>
              <a:rPr lang="en-US" sz="1800" b="1" dirty="0" smtClean="0"/>
              <a:t>Switches</a:t>
            </a:r>
          </a:p>
          <a:p>
            <a:r>
              <a:rPr lang="en-US" sz="1800" b="1" dirty="0" err="1" smtClean="0"/>
              <a:t>Lan</a:t>
            </a:r>
            <a:r>
              <a:rPr lang="en-US" sz="1800" b="1" dirty="0" smtClean="0"/>
              <a:t> Devices</a:t>
            </a:r>
          </a:p>
          <a:p>
            <a:r>
              <a:rPr lang="en-US" sz="1800" b="1" dirty="0" smtClean="0"/>
              <a:t>Servers</a:t>
            </a:r>
          </a:p>
          <a:p>
            <a:r>
              <a:rPr lang="en-US" sz="1800" b="1" dirty="0" smtClean="0"/>
              <a:t>Backup</a:t>
            </a:r>
          </a:p>
          <a:p>
            <a:r>
              <a:rPr lang="en-US" sz="1800" b="1" dirty="0" smtClean="0"/>
              <a:t>Broadcast Studio Equipment</a:t>
            </a:r>
          </a:p>
          <a:p>
            <a:r>
              <a:rPr lang="en-US" sz="1800" b="1" dirty="0" smtClean="0"/>
              <a:t>CTE Equipment</a:t>
            </a:r>
          </a:p>
          <a:p>
            <a:r>
              <a:rPr lang="en-US" sz="1800" b="1" dirty="0" smtClean="0"/>
              <a:t>Camcorders</a:t>
            </a:r>
          </a:p>
          <a:p>
            <a:r>
              <a:rPr lang="en-US" sz="1800" b="1" dirty="0" smtClean="0"/>
              <a:t>Falcon IP Conferencing </a:t>
            </a:r>
          </a:p>
          <a:p>
            <a:r>
              <a:rPr lang="en-US" sz="1800" b="1" dirty="0" smtClean="0"/>
              <a:t>Digital Cameras</a:t>
            </a:r>
          </a:p>
          <a:p>
            <a:r>
              <a:rPr lang="en-US" sz="1800" b="1" dirty="0" smtClean="0"/>
              <a:t>VICON Surveillance DVRs</a:t>
            </a:r>
          </a:p>
          <a:p>
            <a:r>
              <a:rPr lang="en-US" sz="1800" b="1" dirty="0" smtClean="0"/>
              <a:t>Fuel Pump Networking Equipment</a:t>
            </a:r>
          </a:p>
          <a:p>
            <a:r>
              <a:rPr lang="en-US" sz="1800" b="1" dirty="0" smtClean="0"/>
              <a:t>Wireless Access Points</a:t>
            </a:r>
          </a:p>
          <a:p>
            <a:r>
              <a:rPr lang="en-US" sz="1800" b="1" dirty="0" err="1" smtClean="0"/>
              <a:t>Schoolnet</a:t>
            </a:r>
            <a:r>
              <a:rPr lang="en-US" sz="1800" b="1" dirty="0" smtClean="0"/>
              <a:t> Scanners</a:t>
            </a:r>
          </a:p>
          <a:p>
            <a:r>
              <a:rPr lang="en-US" sz="1800" b="1" dirty="0" smtClean="0"/>
              <a:t>External Storage</a:t>
            </a:r>
          </a:p>
          <a:p>
            <a:pPr marL="0" indent="0">
              <a:buNone/>
            </a:pPr>
            <a:endParaRPr lang="en-US" sz="1200" b="1" dirty="0" smtClean="0"/>
          </a:p>
          <a:p>
            <a:pPr marL="0" indent="0">
              <a:buNone/>
            </a:pP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596932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ACPS Technology Hardware Fiscal Year 2010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318885"/>
              </p:ext>
            </p:extLst>
          </p:nvPr>
        </p:nvGraphicFramePr>
        <p:xfrm>
          <a:off x="0" y="1280160"/>
          <a:ext cx="8991600" cy="58521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997200"/>
                <a:gridCol w="2997200"/>
                <a:gridCol w="2997200"/>
              </a:tblGrid>
              <a:tr h="510540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MacBook Pro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MacBook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Mac Mini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iMac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iPod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iPad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iPhone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Nano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Dell Laptops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Dell Desktops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ActivBoard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SmartBoard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Mimio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ActivSlates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Classroom Response Systems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Turning Point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eInstruction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 Systems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Activotes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ActivExpression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NetBook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Network Printers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Print Servers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Elmos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Flip Video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HP Tablet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HP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TouchSmart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Palms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HD TV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Cisco VOIP Phones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Switches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Lan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 Devices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Servers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Backups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Broadband Cards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TV Tuners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Broadcast Studio Equipment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CTE Equip.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Camcorders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Webcam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WebEx Equipment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Falcon IP Conferencing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Digital Cameras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VICON Surveillance DVRs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Fuel Pump Networking Equipment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GPS Equipment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Wireless Access Points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Network Copiers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Schoolnet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 Scanners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Model Classrooms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Extron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 Amplification Systems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External Storage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Kindles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Nooks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</a:rPr>
                        <a:t>Sony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</a:rPr>
                        <a:t>eReaders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518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Comparison of Devices from </a:t>
            </a:r>
            <a:br>
              <a:rPr lang="en-US" dirty="0" smtClean="0"/>
            </a:br>
            <a:r>
              <a:rPr lang="en-US" dirty="0" smtClean="0"/>
              <a:t>2008 to 2011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45796"/>
              </p:ext>
            </p:extLst>
          </p:nvPr>
        </p:nvGraphicFramePr>
        <p:xfrm>
          <a:off x="228600" y="1403350"/>
          <a:ext cx="8686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6261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Devices to Field Staff </a:t>
            </a:r>
            <a:r>
              <a:rPr lang="en-US" dirty="0" smtClean="0"/>
              <a:t>Ratio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	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941101"/>
              </p:ext>
            </p:extLst>
          </p:nvPr>
        </p:nvGraphicFramePr>
        <p:xfrm>
          <a:off x="0" y="1905000"/>
          <a:ext cx="9144000" cy="60282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572000"/>
                <a:gridCol w="4572000"/>
              </a:tblGrid>
              <a:tr h="1075212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solidFill>
                            <a:schemeClr val="tx1"/>
                          </a:solidFill>
                        </a:rPr>
                        <a:t>Current</a:t>
                      </a:r>
                      <a:endParaRPr lang="en-US" sz="5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>
                          <a:solidFill>
                            <a:schemeClr val="tx1"/>
                          </a:solidFill>
                        </a:rPr>
                        <a:t>July 1, 2011</a:t>
                      </a:r>
                      <a:endParaRPr lang="en-US" sz="5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75212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/>
                        <a:t>17 Field Staff</a:t>
                      </a:r>
                      <a:endParaRPr lang="en-US" sz="5400" b="1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/>
                        <a:t>13 Field Staff</a:t>
                      </a:r>
                      <a:endParaRPr lang="en-US" sz="5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75212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/>
                        <a:t>877:1</a:t>
                      </a:r>
                      <a:endParaRPr lang="en-US" sz="5400" b="1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 smtClean="0"/>
                        <a:t>1147:1</a:t>
                      </a:r>
                      <a:endParaRPr lang="en-US" sz="5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02576">
                <a:tc gridSpan="2">
                  <a:txBody>
                    <a:bodyPr/>
                    <a:lstStyle/>
                    <a:p>
                      <a:endParaRPr lang="en-US" sz="5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7472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 School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2" action="ppaction://hlinkfile"/>
              </a:rPr>
              <a:t>Benjamin F. Yancey Elementary School’s Inventory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311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Pro_GlowingTechVideo">
  <a:themeElements>
    <a:clrScheme name="Custom 1">
      <a:dk1>
        <a:srgbClr val="CE4734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452</TotalTime>
  <Words>832</Words>
  <Application>Microsoft Office PowerPoint</Application>
  <PresentationFormat>On-screen Show (4:3)</PresentationFormat>
  <Paragraphs>299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PresentationPro_GlowingTechVideo</vt:lpstr>
      <vt:lpstr>Default Design</vt:lpstr>
      <vt:lpstr>PowerPoint Presentation</vt:lpstr>
      <vt:lpstr>DART Technical Services </vt:lpstr>
      <vt:lpstr>DART Field Technicians  (Current)</vt:lpstr>
      <vt:lpstr>DART Field Technicians  (July 1, 2011)</vt:lpstr>
      <vt:lpstr>ACPS Technology Hardware Fiscal Year 2008</vt:lpstr>
      <vt:lpstr>ACPS Technology Hardware Fiscal Year 2010</vt:lpstr>
      <vt:lpstr>Comparison of Devices from  2008 to 2011</vt:lpstr>
      <vt:lpstr>Devices to Field Staff Ratio</vt:lpstr>
      <vt:lpstr>Example of a School Inventory</vt:lpstr>
      <vt:lpstr>Open and Closed Calls for 2010</vt:lpstr>
      <vt:lpstr>Assessments Supported by Technology Fiscal Year 2010</vt:lpstr>
      <vt:lpstr>Support Protocol – Priority 1</vt:lpstr>
      <vt:lpstr>Support Protocol - Priority 2</vt:lpstr>
      <vt:lpstr>Support Protocol – Priority 3</vt:lpstr>
      <vt:lpstr>Support – Priority 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Reed</dc:creator>
  <cp:lastModifiedBy>Russell Reed</cp:lastModifiedBy>
  <cp:revision>52</cp:revision>
  <dcterms:created xsi:type="dcterms:W3CDTF">2011-01-25T20:56:30Z</dcterms:created>
  <dcterms:modified xsi:type="dcterms:W3CDTF">2011-01-27T23:13:21Z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TC101881352</vt:lpwstr>
  </property>
</Properties>
</file>